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Oswald"/>
      <p:regular r:id="rId23"/>
      <p:bold r:id="rId24"/>
    </p:embeddedFont>
    <p:embeddedFont>
      <p:font typeface="Lexend Deca"/>
      <p:regular r:id="rId25"/>
      <p:bold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Oswald-bold.fntdata"/><Relationship Id="rId23" Type="http://schemas.openxmlformats.org/officeDocument/2006/relationships/font" Target="fonts/Oswald-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exendDeca-bold.fntdata"/><Relationship Id="rId25" Type="http://schemas.openxmlformats.org/officeDocument/2006/relationships/font" Target="fonts/LexendDeca-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7556855889_0_2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7556855889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Hello everyone! We are Poll Buddy. I’m Hunter, the project manager, and I’m going to start us off by giving an overview of our app and how we’re developing it, and later you’ll hear from the other Poll Buddies some in depth details about the different portions of the project.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e977b406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e977b406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Jacob</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semester I spent most of my time addressing problems on and refining the frontend. This was my first time really working with web programming, and it was a really good way to get comfortable with using it. A couple of the things I worked on were updating </a:t>
            </a:r>
            <a:r>
              <a:rPr lang="en"/>
              <a:t>existing</a:t>
            </a:r>
            <a:r>
              <a:rPr lang="en"/>
              <a:t> components to make them work dynamically with a user’s login status and information. For example, I reworked our dropdown menu to display different options to logged in users, providing them access to more of the site. I also updated the Account page to load in the user’s information, and allow them to update these fields.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7556fd4f12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7556fd4f1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t>
            </a:r>
            <a:r>
              <a:rPr lang="en">
                <a:solidFill>
                  <a:schemeClr val="dk1"/>
                </a:solidFill>
              </a:rPr>
              <a:t>Jacob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now for the backend! As a brief overview, we’ve got several technologies used in the backend. We use Docker to package up and run the app simply and easily, NodeJS to run the JavaScript code we use, Express to make it easy to set up an API, and MongoDB to store all our long term data.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7556fd4f12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7556fd4f12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Jacob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 of the goals this semester were to further the integration with frontend, add more documentation and functionality, and renovate some of the early endpoints so they match our current designs and needs.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As for our future goals, we aim to finish the frontend/backend integration, add more functionality on top of our core focus, and much more.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e977b4067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e977b4067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Jacob</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also spent some time </a:t>
            </a:r>
            <a:r>
              <a:rPr lang="en"/>
              <a:t>creating</a:t>
            </a:r>
            <a:r>
              <a:rPr lang="en"/>
              <a:t> the /me/ backend routes, which provide easy access to the current user’s data. Our previous backend routes for users relied on the frontend passing the user’s id, and by getting rid of that restriction, these routes can now be used from anywhere, not reliant on being passed correct data. They use the user ID stored at login to access the database, and allow us to retrieve the user’s name, email, and other </a:t>
            </a:r>
            <a:r>
              <a:rPr lang="en"/>
              <a:t>information</a:t>
            </a:r>
            <a:r>
              <a:rPr lang="en"/>
              <a:t> with /me, we can edit that information with /me/edit, and we can get all the groups a user is a part of with /me/groups.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cde9bdc7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cde9bdc7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t>
            </a:r>
            <a:r>
              <a:rPr lang="en"/>
              <a:t>Brian Lin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t>
            </a:r>
            <a:r>
              <a:rPr lang="en"/>
              <a:t>his semester I mostly worked on doing documentation on the back-end. This basically included documentation on all of the endpoints relating to polls in the Poll Buddy database and the technologies we use. There were a couple of sections in the polls specification wiki that didn’t have any documentation, such and now it has a bunch of information on how to use each endpoint, what they do, what they request, and possible errors that could occur. Each endpoint also has similar information in JavaDoc style in the code. This formatting style for the wiki documentation of the endpoints have now become a standardized procedure, since it was approved by Hunter. Furthermore, this RCOS project utilized JavaScript and React, and I’ve never used those languages before. So this semester, I spent time learning both JavaScript and React so that I could become familiar with them for possible future opportunities.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e8c0304dc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e8c0304d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Dingheng Yan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semester I mainly focused on backend issues and documentations. I wrote an overview wiki page for backend routes and learned JavaScript in order to solve backend issues. I worked on a validation function that check if user input data is valid compared to the answer in database for poll answer auto grading.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e96c16bb5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e96c16bb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Zhenyuan Gong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semester I learned JavaScript and mainly worked on backend documentation. I documented the route both in code and wiki with the name, parameters, and return values in different conditions. For any related information, I also added a reference link in the documentation for people to check them easily.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75c3970a3d_9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75c3970a3d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has been Poll Buddy! Does anyone have any questions?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6b1d10391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6b1d10391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t>
            </a:r>
            <a:r>
              <a:rPr lang="en"/>
              <a:t>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jumping right in, what is Poll Buddy? As a quick overview, Poll Buddy is a website alternative to iClickers. iClickers are classroom tools used to get responses from students, but they have some major limitations. We’re building a virtual polling system that’s affordable, easy to use, and interactive for everyone. We also are now integrated with RPI’s CAS login system, and hope to add other integrations like Submitty in the future.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7556fd4f1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7556fd4f1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t>
            </a:r>
            <a:r>
              <a:rPr lang="en"/>
              <a:t>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We’ve been working on Poll Buddy for 6 semesters now, with lots of designing, building, and refining as we go along. We’re hoping to do beta testing in RCOS at the end of the fall semester, and use feedback from that to finish preparations for a wider rollout. We’ve made a ton of progress over the semesters and everything has been coming together nicely.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this slide, I’ve linked our Github Organization page that contains the 4 repos we have, as well as their licenses. As for contributors, everything is open source and we have a </a:t>
            </a:r>
            <a:r>
              <a:rPr lang="en">
                <a:solidFill>
                  <a:schemeClr val="dk1"/>
                </a:solidFill>
              </a:rPr>
              <a:t>wiki with a </a:t>
            </a:r>
            <a:r>
              <a:rPr lang="en"/>
              <a:t>contribution guide and other information about the app to aid in development and understanding how everything works.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7556fd4f1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556fd4f1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t>
            </a:r>
            <a:r>
              <a:rPr lang="en"/>
              <a:t>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for project management, we track to-do items through Github Issues, and link them to monthly milestones to prioritize them somewhat. </a:t>
            </a:r>
            <a:r>
              <a:rPr lang="en">
                <a:solidFill>
                  <a:schemeClr val="dk1"/>
                </a:solidFill>
              </a:rPr>
              <a:t>I’ve also included some assorted </a:t>
            </a:r>
            <a:r>
              <a:rPr lang="en">
                <a:solidFill>
                  <a:schemeClr val="dk1"/>
                </a:solidFill>
              </a:rPr>
              <a:t>stats about the main repo, as well as some figures about our total number of issues and pull requests on the right, language usage breakdown at the top, and monthly commit amounts at the bottom left.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7556fd4f12_1_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7556fd4f12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Hunter: That’s all for me, now I’ll pass it off to Justin to talk about the frontend.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Presenter: Justin</a:t>
            </a:r>
            <a:endParaRPr/>
          </a:p>
          <a:p>
            <a:pPr indent="0" lvl="0" marL="0" rtl="0" algn="l">
              <a:spcBef>
                <a:spcPts val="0"/>
              </a:spcBef>
              <a:spcAft>
                <a:spcPts val="0"/>
              </a:spcAft>
              <a:buNone/>
            </a:pPr>
            <a:r>
              <a:rPr lang="en"/>
              <a:t>Hi I’m </a:t>
            </a:r>
            <a:r>
              <a:rPr lang="en">
                <a:solidFill>
                  <a:schemeClr val="dk1"/>
                </a:solidFill>
              </a:rPr>
              <a:t>Justin </a:t>
            </a:r>
            <a:r>
              <a:rPr lang="en"/>
              <a:t>and I’ll be going over the frontend part of the app. In terms of technologies used for the frontend, on the left, as you can see </a:t>
            </a:r>
            <a:r>
              <a:rPr lang="en">
                <a:solidFill>
                  <a:schemeClr val="dk1"/>
                </a:solidFill>
              </a:rPr>
              <a:t>we used React.js as the framework for Poll Buddy, the thought process behind this decision was because of its flexibility and how easy it us to pickup. We also used React Bootstrap, as you see on the right, that gave us some pre-made design components that made developing a bit easier.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727210fed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727210fed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t>
            </a:r>
            <a:r>
              <a:rPr lang="en">
                <a:solidFill>
                  <a:schemeClr val="dk1"/>
                </a:solidFill>
              </a:rPr>
              <a:t>Justin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We’ve made some more progress this semester in order to reach our goals from the proposal, mostly the things you can see on this slide. We still have some things we need to work on, but we’ve made a lot of progress up to now.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terms of completed tasks, much of the login and registration interface was cleaned up and made more robust. This semester, we also added more documentation for the front end like a README for the front end. And lastly in completed tasks, we added some functionality for the account info page.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certain tasks that we are continuing to work on, such as integrating the backend with the frontend as well as some early testing for the web app itself.</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b8668c81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b8668c81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Justin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Much of this semester, I worked on frontend related issues. I really wanted to try and improve and hone my skills when it comes to web development and using React. In terms of documentation, I added a brief but fairly comprehensive README file that outlined the frontend and all the technologies that are used for it. As the project gets even bigger and more complex, this README should hopefully help future contributors of Poll Buddy to get started a bit more quickly and easily.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b8668c813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b8668c813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Justin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Other frontend contributions that I made were UI toggles that would add a bit more </a:t>
            </a:r>
            <a:r>
              <a:rPr lang="en"/>
              <a:t>flexibility and functionality for users. One toggle would allow users to log out everywhere whenever they were on the reset password page. The second toggle was for professors and poll creators that wanted to randomize question order when they had two or more questions.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b8668c813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b8668c813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Justin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Lastly, I also worked on touching up some UI elements. Many buttons across the site were unaligned at the center so I ended up centering these buttons.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25"/>
            <a:ext cx="9143957" cy="5143500"/>
          </a:xfrm>
          <a:prstGeom prst="rect">
            <a:avLst/>
          </a:prstGeom>
          <a:noFill/>
          <a:ln>
            <a:noFill/>
          </a:ln>
        </p:spPr>
      </p:pic>
      <p:sp>
        <p:nvSpPr>
          <p:cNvPr id="11" name="Google Shape;11;p2"/>
          <p:cNvSpPr txBox="1"/>
          <p:nvPr>
            <p:ph type="ctrTitle"/>
          </p:nvPr>
        </p:nvSpPr>
        <p:spPr>
          <a:xfrm>
            <a:off x="685800" y="1991825"/>
            <a:ext cx="4539000" cy="1159800"/>
          </a:xfrm>
          <a:prstGeom prst="rect">
            <a:avLst/>
          </a:prstGeom>
        </p:spPr>
        <p:txBody>
          <a:bodyPr anchorCtr="0" anchor="ctr" bIns="0" lIns="0" spcFirstLastPara="1" rIns="0" wrap="square" tIns="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Big circuit">
  <p:cSld name="BLANK_1">
    <p:spTree>
      <p:nvGrpSpPr>
        <p:cNvPr id="5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 name="Google Shape;53;p1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_1">
    <p:spTree>
      <p:nvGrpSpPr>
        <p:cNvPr id="54" name="Shape 54"/>
        <p:cNvGrpSpPr/>
        <p:nvPr/>
      </p:nvGrpSpPr>
      <p:grpSpPr>
        <a:xfrm>
          <a:off x="0" y="0"/>
          <a:ext cx="0" cy="0"/>
          <a:chOff x="0" y="0"/>
          <a:chExt cx="0" cy="0"/>
        </a:xfrm>
      </p:grpSpPr>
      <p:sp>
        <p:nvSpPr>
          <p:cNvPr id="55" name="Google Shape;55;p1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56" name="Shape 56"/>
        <p:cNvGrpSpPr/>
        <p:nvPr/>
      </p:nvGrpSpPr>
      <p:grpSpPr>
        <a:xfrm>
          <a:off x="0" y="0"/>
          <a:ext cx="0" cy="0"/>
          <a:chOff x="0" y="0"/>
          <a:chExt cx="0" cy="0"/>
        </a:xfrm>
      </p:grpSpPr>
      <p:sp>
        <p:nvSpPr>
          <p:cNvPr id="57" name="Google Shape;57;p13"/>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txBox="1"/>
          <p:nvPr>
            <p:ph type="ctrTitle"/>
          </p:nvPr>
        </p:nvSpPr>
        <p:spPr>
          <a:xfrm>
            <a:off x="411175" y="644300"/>
            <a:ext cx="8282400" cy="2109000"/>
          </a:xfrm>
          <a:prstGeom prst="rect">
            <a:avLst/>
          </a:prstGeom>
        </p:spPr>
        <p:txBody>
          <a:bodyPr anchorCtr="0" anchor="b" bIns="0" lIns="0" spcFirstLastPara="1" rIns="0" wrap="square" tIns="0">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p:txBody>
      </p:sp>
      <p:sp>
        <p:nvSpPr>
          <p:cNvPr id="60" name="Google Shape;60;p13"/>
          <p:cNvSpPr txBox="1"/>
          <p:nvPr>
            <p:ph idx="1" type="subTitle"/>
          </p:nvPr>
        </p:nvSpPr>
        <p:spPr>
          <a:xfrm>
            <a:off x="411175" y="3398250"/>
            <a:ext cx="8282400" cy="1260600"/>
          </a:xfrm>
          <a:prstGeom prst="rect">
            <a:avLst/>
          </a:prstGeom>
        </p:spPr>
        <p:txBody>
          <a:bodyPr anchorCtr="0" anchor="ctr" bIns="0" lIns="0" spcFirstLastPara="1" rIns="0" wrap="square" tIns="0">
            <a:noAutofit/>
          </a:bodyPr>
          <a:lstStyle>
            <a:lvl1pPr lvl="0" rtl="0" algn="ctr">
              <a:lnSpc>
                <a:spcPct val="100000"/>
              </a:lnSpc>
              <a:spcBef>
                <a:spcPts val="600"/>
              </a:spcBef>
              <a:spcAft>
                <a:spcPts val="0"/>
              </a:spcAft>
              <a:buSzPts val="3600"/>
              <a:buFont typeface="Oswald"/>
              <a:buNone/>
              <a:defRPr sz="3600">
                <a:latin typeface="Oswald"/>
                <a:ea typeface="Oswald"/>
                <a:cs typeface="Oswald"/>
                <a:sym typeface="Oswald"/>
              </a:defRPr>
            </a:lvl1pPr>
            <a:lvl2pPr lvl="1" rtl="0" algn="ctr">
              <a:lnSpc>
                <a:spcPct val="100000"/>
              </a:lnSpc>
              <a:spcBef>
                <a:spcPts val="0"/>
              </a:spcBef>
              <a:spcAft>
                <a:spcPts val="0"/>
              </a:spcAft>
              <a:buSzPts val="3600"/>
              <a:buFont typeface="Oswald"/>
              <a:buNone/>
              <a:defRPr sz="3600">
                <a:latin typeface="Oswald"/>
                <a:ea typeface="Oswald"/>
                <a:cs typeface="Oswald"/>
                <a:sym typeface="Oswald"/>
              </a:defRPr>
            </a:lvl2pPr>
            <a:lvl3pPr lvl="2" rtl="0" algn="ctr">
              <a:lnSpc>
                <a:spcPct val="100000"/>
              </a:lnSpc>
              <a:spcBef>
                <a:spcPts val="0"/>
              </a:spcBef>
              <a:spcAft>
                <a:spcPts val="0"/>
              </a:spcAft>
              <a:buSzPts val="3600"/>
              <a:buFont typeface="Oswald"/>
              <a:buNone/>
              <a:defRPr sz="3600">
                <a:latin typeface="Oswald"/>
                <a:ea typeface="Oswald"/>
                <a:cs typeface="Oswald"/>
                <a:sym typeface="Oswald"/>
              </a:defRPr>
            </a:lvl3pPr>
            <a:lvl4pPr lvl="3" rtl="0" algn="ctr">
              <a:lnSpc>
                <a:spcPct val="100000"/>
              </a:lnSpc>
              <a:spcBef>
                <a:spcPts val="0"/>
              </a:spcBef>
              <a:spcAft>
                <a:spcPts val="0"/>
              </a:spcAft>
              <a:buSzPts val="3600"/>
              <a:buFont typeface="Oswald"/>
              <a:buNone/>
              <a:defRPr sz="3600">
                <a:latin typeface="Oswald"/>
                <a:ea typeface="Oswald"/>
                <a:cs typeface="Oswald"/>
                <a:sym typeface="Oswald"/>
              </a:defRPr>
            </a:lvl4pPr>
            <a:lvl5pPr lvl="4" rtl="0" algn="ctr">
              <a:lnSpc>
                <a:spcPct val="100000"/>
              </a:lnSpc>
              <a:spcBef>
                <a:spcPts val="0"/>
              </a:spcBef>
              <a:spcAft>
                <a:spcPts val="0"/>
              </a:spcAft>
              <a:buSzPts val="3600"/>
              <a:buFont typeface="Oswald"/>
              <a:buNone/>
              <a:defRPr sz="3600">
                <a:latin typeface="Oswald"/>
                <a:ea typeface="Oswald"/>
                <a:cs typeface="Oswald"/>
                <a:sym typeface="Oswald"/>
              </a:defRPr>
            </a:lvl5pPr>
            <a:lvl6pPr lvl="5" rtl="0" algn="ctr">
              <a:lnSpc>
                <a:spcPct val="100000"/>
              </a:lnSpc>
              <a:spcBef>
                <a:spcPts val="0"/>
              </a:spcBef>
              <a:spcAft>
                <a:spcPts val="0"/>
              </a:spcAft>
              <a:buSzPts val="3600"/>
              <a:buFont typeface="Oswald"/>
              <a:buNone/>
              <a:defRPr sz="3600">
                <a:latin typeface="Oswald"/>
                <a:ea typeface="Oswald"/>
                <a:cs typeface="Oswald"/>
                <a:sym typeface="Oswald"/>
              </a:defRPr>
            </a:lvl6pPr>
            <a:lvl7pPr lvl="6" rtl="0" algn="ctr">
              <a:lnSpc>
                <a:spcPct val="100000"/>
              </a:lnSpc>
              <a:spcBef>
                <a:spcPts val="0"/>
              </a:spcBef>
              <a:spcAft>
                <a:spcPts val="0"/>
              </a:spcAft>
              <a:buSzPts val="3600"/>
              <a:buFont typeface="Oswald"/>
              <a:buNone/>
              <a:defRPr sz="3600">
                <a:latin typeface="Oswald"/>
                <a:ea typeface="Oswald"/>
                <a:cs typeface="Oswald"/>
                <a:sym typeface="Oswald"/>
              </a:defRPr>
            </a:lvl7pPr>
            <a:lvl8pPr lvl="7" rtl="0" algn="ctr">
              <a:lnSpc>
                <a:spcPct val="100000"/>
              </a:lnSpc>
              <a:spcBef>
                <a:spcPts val="0"/>
              </a:spcBef>
              <a:spcAft>
                <a:spcPts val="0"/>
              </a:spcAft>
              <a:buSzPts val="3600"/>
              <a:buFont typeface="Oswald"/>
              <a:buNone/>
              <a:defRPr sz="3600">
                <a:latin typeface="Oswald"/>
                <a:ea typeface="Oswald"/>
                <a:cs typeface="Oswald"/>
                <a:sym typeface="Oswald"/>
              </a:defRPr>
            </a:lvl8pPr>
            <a:lvl9pPr lvl="8" rtl="0"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61" name="Google Shape;61;p13"/>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62" name="Shape 62"/>
        <p:cNvGrpSpPr/>
        <p:nvPr/>
      </p:nvGrpSpPr>
      <p:grpSpPr>
        <a:xfrm>
          <a:off x="0" y="0"/>
          <a:ext cx="0" cy="0"/>
          <a:chOff x="0" y="0"/>
          <a:chExt cx="0" cy="0"/>
        </a:xfrm>
      </p:grpSpPr>
      <p:sp>
        <p:nvSpPr>
          <p:cNvPr id="63" name="Google Shape;63;p14"/>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4" name="Google Shape;64;p14"/>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5" name="Google Shape;65;p14"/>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p:nvPr>
            <p:ph type="ctrTitle"/>
          </p:nvPr>
        </p:nvSpPr>
        <p:spPr>
          <a:xfrm>
            <a:off x="685800" y="1659550"/>
            <a:ext cx="4263900" cy="1159800"/>
          </a:xfrm>
          <a:prstGeom prst="rect">
            <a:avLst/>
          </a:prstGeom>
        </p:spPr>
        <p:txBody>
          <a:bodyPr anchorCtr="0" anchor="b" bIns="0" lIns="0" spcFirstLastPara="1" rIns="0" wrap="square" tIns="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5" name="Google Shape;15;p3"/>
          <p:cNvSpPr txBox="1"/>
          <p:nvPr>
            <p:ph idx="1" type="subTitle"/>
          </p:nvPr>
        </p:nvSpPr>
        <p:spPr>
          <a:xfrm>
            <a:off x="685800" y="2916254"/>
            <a:ext cx="4263900" cy="784800"/>
          </a:xfrm>
          <a:prstGeom prst="rect">
            <a:avLst/>
          </a:prstGeom>
        </p:spPr>
        <p:txBody>
          <a:bodyPr anchorCtr="0" anchor="t" bIns="0" lIns="0" spcFirstLastPara="1" rIns="0" wrap="square" tIns="0">
            <a:noAutofit/>
          </a:bodyPr>
          <a:lstStyle>
            <a:lvl1pPr lvl="0" rtl="0">
              <a:spcBef>
                <a:spcPts val="0"/>
              </a:spcBef>
              <a:spcAft>
                <a:spcPts val="0"/>
              </a:spcAft>
              <a:buClr>
                <a:schemeClr val="accent4"/>
              </a:buClr>
              <a:buSzPts val="1800"/>
              <a:buNone/>
              <a:defRPr sz="1800">
                <a:solidFill>
                  <a:schemeClr val="accent4"/>
                </a:solidFill>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6"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 name="Google Shape;18;p4"/>
          <p:cNvSpPr/>
          <p:nvPr/>
        </p:nvSpPr>
        <p:spPr>
          <a:xfrm>
            <a:off x="42525" y="42525"/>
            <a:ext cx="2000100" cy="2000100"/>
          </a:xfrm>
          <a:prstGeom prst="ellipse">
            <a:avLst/>
          </a:prstGeom>
          <a:gradFill>
            <a:gsLst>
              <a:gs pos="0">
                <a:srgbClr val="00FFFF">
                  <a:alpha val="54117"/>
                </a:srgbClr>
              </a:gs>
              <a:gs pos="73000">
                <a:srgbClr val="00FFFF">
                  <a:alpha val="0"/>
                </a:srgbClr>
              </a:gs>
              <a:gs pos="100000">
                <a:srgbClr val="00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idx="1" type="body"/>
          </p:nvPr>
        </p:nvSpPr>
        <p:spPr>
          <a:xfrm>
            <a:off x="1343850" y="866400"/>
            <a:ext cx="4185600" cy="3693600"/>
          </a:xfrm>
          <a:prstGeom prst="rect">
            <a:avLst/>
          </a:prstGeom>
        </p:spPr>
        <p:txBody>
          <a:bodyPr anchorCtr="0" anchor="t" bIns="0" lIns="0" spcFirstLastPara="1" rIns="0" wrap="square" tIns="0">
            <a:noAutofit/>
          </a:bodyPr>
          <a:lstStyle>
            <a:lvl1pPr indent="-419100" lvl="0" marL="457200" rtl="0">
              <a:spcBef>
                <a:spcPts val="600"/>
              </a:spcBef>
              <a:spcAft>
                <a:spcPts val="0"/>
              </a:spcAft>
              <a:buSzPts val="3000"/>
              <a:buFont typeface="Lexend Deca"/>
              <a:buChar char="⬡"/>
              <a:defRPr sz="3000">
                <a:latin typeface="Lexend Deca"/>
                <a:ea typeface="Lexend Deca"/>
                <a:cs typeface="Lexend Deca"/>
                <a:sym typeface="Lexend Deca"/>
              </a:defRPr>
            </a:lvl1pPr>
            <a:lvl2pPr indent="-419100" lvl="1" marL="914400" rtl="0">
              <a:spcBef>
                <a:spcPts val="0"/>
              </a:spcBef>
              <a:spcAft>
                <a:spcPts val="0"/>
              </a:spcAft>
              <a:buSzPts val="3000"/>
              <a:buFont typeface="Lexend Deca"/>
              <a:buChar char="∙"/>
              <a:defRPr sz="3000">
                <a:latin typeface="Lexend Deca"/>
                <a:ea typeface="Lexend Deca"/>
                <a:cs typeface="Lexend Deca"/>
                <a:sym typeface="Lexend Deca"/>
              </a:defRPr>
            </a:lvl2pPr>
            <a:lvl3pPr indent="-419100" lvl="2" marL="1371600" rtl="0">
              <a:spcBef>
                <a:spcPts val="0"/>
              </a:spcBef>
              <a:spcAft>
                <a:spcPts val="0"/>
              </a:spcAft>
              <a:buSzPts val="3000"/>
              <a:buFont typeface="Lexend Deca"/>
              <a:buChar char="∙"/>
              <a:defRPr sz="3000">
                <a:latin typeface="Lexend Deca"/>
                <a:ea typeface="Lexend Deca"/>
                <a:cs typeface="Lexend Deca"/>
                <a:sym typeface="Lexend Deca"/>
              </a:defRPr>
            </a:lvl3pPr>
            <a:lvl4pPr indent="-419100" lvl="3" marL="1828800" rtl="0">
              <a:spcBef>
                <a:spcPts val="0"/>
              </a:spcBef>
              <a:spcAft>
                <a:spcPts val="0"/>
              </a:spcAft>
              <a:buSzPts val="3000"/>
              <a:buFont typeface="Lexend Deca"/>
              <a:buChar char="●"/>
              <a:defRPr sz="3000">
                <a:latin typeface="Lexend Deca"/>
                <a:ea typeface="Lexend Deca"/>
                <a:cs typeface="Lexend Deca"/>
                <a:sym typeface="Lexend Deca"/>
              </a:defRPr>
            </a:lvl4pPr>
            <a:lvl5pPr indent="-419100" lvl="4" marL="2286000" rtl="0">
              <a:spcBef>
                <a:spcPts val="0"/>
              </a:spcBef>
              <a:spcAft>
                <a:spcPts val="0"/>
              </a:spcAft>
              <a:buSzPts val="3000"/>
              <a:buFont typeface="Lexend Deca"/>
              <a:buChar char="○"/>
              <a:defRPr sz="3000">
                <a:latin typeface="Lexend Deca"/>
                <a:ea typeface="Lexend Deca"/>
                <a:cs typeface="Lexend Deca"/>
                <a:sym typeface="Lexend Deca"/>
              </a:defRPr>
            </a:lvl5pPr>
            <a:lvl6pPr indent="-419100" lvl="5" marL="2743200" rtl="0">
              <a:spcBef>
                <a:spcPts val="0"/>
              </a:spcBef>
              <a:spcAft>
                <a:spcPts val="0"/>
              </a:spcAft>
              <a:buSzPts val="3000"/>
              <a:buFont typeface="Lexend Deca"/>
              <a:buChar char="■"/>
              <a:defRPr sz="3000">
                <a:latin typeface="Lexend Deca"/>
                <a:ea typeface="Lexend Deca"/>
                <a:cs typeface="Lexend Deca"/>
                <a:sym typeface="Lexend Deca"/>
              </a:defRPr>
            </a:lvl6pPr>
            <a:lvl7pPr indent="-419100" lvl="6" marL="3200400" rtl="0">
              <a:spcBef>
                <a:spcPts val="0"/>
              </a:spcBef>
              <a:spcAft>
                <a:spcPts val="0"/>
              </a:spcAft>
              <a:buSzPts val="3000"/>
              <a:buFont typeface="Lexend Deca"/>
              <a:buChar char="●"/>
              <a:defRPr sz="3000">
                <a:latin typeface="Lexend Deca"/>
                <a:ea typeface="Lexend Deca"/>
                <a:cs typeface="Lexend Deca"/>
                <a:sym typeface="Lexend Deca"/>
              </a:defRPr>
            </a:lvl7pPr>
            <a:lvl8pPr indent="-419100" lvl="7" marL="3657600" rtl="0">
              <a:spcBef>
                <a:spcPts val="0"/>
              </a:spcBef>
              <a:spcAft>
                <a:spcPts val="0"/>
              </a:spcAft>
              <a:buSzPts val="3000"/>
              <a:buFont typeface="Lexend Deca"/>
              <a:buChar char="○"/>
              <a:defRPr sz="3000">
                <a:latin typeface="Lexend Deca"/>
                <a:ea typeface="Lexend Deca"/>
                <a:cs typeface="Lexend Deca"/>
                <a:sym typeface="Lexend Deca"/>
              </a:defRPr>
            </a:lvl8pPr>
            <a:lvl9pPr indent="-419100" lvl="8" marL="4114800">
              <a:spcBef>
                <a:spcPts val="0"/>
              </a:spcBef>
              <a:spcAft>
                <a:spcPts val="0"/>
              </a:spcAft>
              <a:buSzPts val="3000"/>
              <a:buFont typeface="Lexend Deca"/>
              <a:buChar char="■"/>
              <a:defRPr sz="3000">
                <a:latin typeface="Lexend Deca"/>
                <a:ea typeface="Lexend Deca"/>
                <a:cs typeface="Lexend Deca"/>
                <a:sym typeface="Lexend Deca"/>
              </a:defRPr>
            </a:lvl9pPr>
          </a:lstStyle>
          <a:p/>
        </p:txBody>
      </p:sp>
      <p:sp>
        <p:nvSpPr>
          <p:cNvPr id="20" name="Google Shape;20;p4"/>
          <p:cNvSpPr txBox="1"/>
          <p:nvPr/>
        </p:nvSpPr>
        <p:spPr>
          <a:xfrm>
            <a:off x="826414" y="656117"/>
            <a:ext cx="613800" cy="653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200">
                <a:solidFill>
                  <a:schemeClr val="lt1"/>
                </a:solidFill>
                <a:latin typeface="Muli"/>
                <a:ea typeface="Muli"/>
                <a:cs typeface="Muli"/>
                <a:sym typeface="Muli"/>
              </a:rPr>
              <a:t>“</a:t>
            </a:r>
            <a:endParaRPr sz="7200">
              <a:solidFill>
                <a:schemeClr val="lt1"/>
              </a:solidFill>
              <a:latin typeface="Muli"/>
              <a:ea typeface="Muli"/>
              <a:cs typeface="Muli"/>
              <a:sym typeface="Muli"/>
            </a:endParaRPr>
          </a:p>
        </p:txBody>
      </p:sp>
      <p:sp>
        <p:nvSpPr>
          <p:cNvPr id="21" name="Google Shape;21;p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2"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26" name="Google Shape;26;p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7"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 name="Google Shape;29;p6"/>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 type="body"/>
          </p:nvPr>
        </p:nvSpPr>
        <p:spPr>
          <a:xfrm>
            <a:off x="580550"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1" name="Google Shape;31;p6"/>
          <p:cNvSpPr txBox="1"/>
          <p:nvPr>
            <p:ph idx="2" type="body"/>
          </p:nvPr>
        </p:nvSpPr>
        <p:spPr>
          <a:xfrm>
            <a:off x="3753943"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2" name="Google Shape;32;p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3"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5" name="Google Shape;35;p7"/>
          <p:cNvSpPr txBox="1"/>
          <p:nvPr>
            <p:ph type="title"/>
          </p:nvPr>
        </p:nvSpPr>
        <p:spPr>
          <a:xfrm>
            <a:off x="580550" y="205975"/>
            <a:ext cx="6405600" cy="8574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6" name="Google Shape;36;p7"/>
          <p:cNvSpPr txBox="1"/>
          <p:nvPr>
            <p:ph idx="1" type="body"/>
          </p:nvPr>
        </p:nvSpPr>
        <p:spPr>
          <a:xfrm>
            <a:off x="580550"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7" name="Google Shape;37;p7"/>
          <p:cNvSpPr txBox="1"/>
          <p:nvPr>
            <p:ph idx="2" type="body"/>
          </p:nvPr>
        </p:nvSpPr>
        <p:spPr>
          <a:xfrm>
            <a:off x="2780447"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8" name="Google Shape;38;p7"/>
          <p:cNvSpPr txBox="1"/>
          <p:nvPr>
            <p:ph idx="3" type="body"/>
          </p:nvPr>
        </p:nvSpPr>
        <p:spPr>
          <a:xfrm>
            <a:off x="4980344"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9" name="Google Shape;39;p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8"/>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3" name="Google Shape;43;p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6" name="Google Shape;46;p9"/>
          <p:cNvSpPr txBox="1"/>
          <p:nvPr>
            <p:ph idx="1" type="body"/>
          </p:nvPr>
        </p:nvSpPr>
        <p:spPr>
          <a:xfrm>
            <a:off x="580550" y="4406300"/>
            <a:ext cx="6135900" cy="519600"/>
          </a:xfrm>
          <a:prstGeom prst="rect">
            <a:avLst/>
          </a:prstGeom>
        </p:spPr>
        <p:txBody>
          <a:bodyPr anchorCtr="0" anchor="t" bIns="0" lIns="0" spcFirstLastPara="1" rIns="0" wrap="square" tIns="0">
            <a:noAutofit/>
          </a:bodyPr>
          <a:lstStyle>
            <a:lvl1pPr indent="-228600" lvl="0" marL="457200">
              <a:spcBef>
                <a:spcPts val="360"/>
              </a:spcBef>
              <a:spcAft>
                <a:spcPts val="0"/>
              </a:spcAft>
              <a:buSzPts val="1400"/>
              <a:buNone/>
              <a:defRPr sz="1400"/>
            </a:lvl1pPr>
          </a:lstStyle>
          <a:p/>
        </p:txBody>
      </p:sp>
      <p:sp>
        <p:nvSpPr>
          <p:cNvPr id="47" name="Google Shape;47;p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Small circuit" type="blank">
  <p:cSld name="BLANK">
    <p:spTree>
      <p:nvGrpSpPr>
        <p:cNvPr id="48"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1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rgbClr val="25162C"/>
            </a:gs>
            <a:gs pos="100000">
              <a:srgbClr val="9180BB"/>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80550" y="205975"/>
            <a:ext cx="6014400" cy="857400"/>
          </a:xfrm>
          <a:prstGeom prst="rect">
            <a:avLst/>
          </a:prstGeom>
          <a:noFill/>
          <a:ln>
            <a:noFill/>
          </a:ln>
        </p:spPr>
        <p:txBody>
          <a:bodyPr anchorCtr="0" anchor="b" bIns="0" lIns="0" spcFirstLastPara="1" rIns="0" wrap="square" tIns="0">
            <a:noAutofit/>
          </a:bodyPr>
          <a:lstStyle>
            <a:lvl1pPr lvl="0">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9pPr>
          </a:lstStyle>
          <a:p/>
        </p:txBody>
      </p:sp>
      <p:sp>
        <p:nvSpPr>
          <p:cNvPr id="7" name="Google Shape;7;p1"/>
          <p:cNvSpPr txBox="1"/>
          <p:nvPr>
            <p:ph idx="1" type="body"/>
          </p:nvPr>
        </p:nvSpPr>
        <p:spPr>
          <a:xfrm>
            <a:off x="580550" y="1352550"/>
            <a:ext cx="6014400" cy="3161700"/>
          </a:xfrm>
          <a:prstGeom prst="rect">
            <a:avLst/>
          </a:prstGeom>
          <a:noFill/>
          <a:ln>
            <a:noFill/>
          </a:ln>
        </p:spPr>
        <p:txBody>
          <a:bodyPr anchorCtr="0" anchor="t" bIns="0" lIns="0" spcFirstLastPara="1" rIns="0" wrap="square" tIns="0">
            <a:noAutofit/>
          </a:bodyPr>
          <a:lstStyle>
            <a:lvl1pPr indent="-342900" lvl="0" marL="457200">
              <a:lnSpc>
                <a:spcPct val="115000"/>
              </a:lnSpc>
              <a:spcBef>
                <a:spcPts val="600"/>
              </a:spcBef>
              <a:spcAft>
                <a:spcPts val="0"/>
              </a:spcAft>
              <a:buClr>
                <a:schemeClr val="lt1"/>
              </a:buClr>
              <a:buSzPts val="1800"/>
              <a:buFont typeface="Muli"/>
              <a:buChar char="⬡"/>
              <a:defRPr sz="2400">
                <a:solidFill>
                  <a:schemeClr val="lt1"/>
                </a:solidFill>
                <a:latin typeface="Muli"/>
                <a:ea typeface="Muli"/>
                <a:cs typeface="Muli"/>
                <a:sym typeface="Muli"/>
              </a:defRPr>
            </a:lvl1pPr>
            <a:lvl2pPr indent="-381000" lvl="1" marL="9144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2pPr>
            <a:lvl3pPr indent="-381000" lvl="2" marL="13716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3pPr>
            <a:lvl4pPr indent="-381000" lvl="3" marL="18288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4pPr>
            <a:lvl5pPr indent="-381000" lvl="4" marL="2286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5pPr>
            <a:lvl6pPr indent="-381000" lvl="5" marL="27432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6pPr>
            <a:lvl7pPr indent="-381000" lvl="6" marL="32004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7pPr>
            <a:lvl8pPr indent="-381000" lvl="7" marL="36576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8pPr>
            <a:lvl9pPr indent="-381000" lvl="8" marL="41148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9pPr>
          </a:lstStyle>
          <a:p/>
        </p:txBody>
      </p:sp>
      <p:sp>
        <p:nvSpPr>
          <p:cNvPr id="8" name="Google Shape;8;p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10.png"/><Relationship Id="rId9" Type="http://schemas.openxmlformats.org/officeDocument/2006/relationships/image" Target="../media/image13.png"/><Relationship Id="rId5" Type="http://schemas.openxmlformats.org/officeDocument/2006/relationships/image" Target="../media/image6.png"/><Relationship Id="rId6" Type="http://schemas.openxmlformats.org/officeDocument/2006/relationships/image" Target="../media/image4.png"/><Relationship Id="rId7" Type="http://schemas.openxmlformats.org/officeDocument/2006/relationships/image" Target="../media/image11.png"/><Relationship Id="rId8"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9.jpg"/><Relationship Id="rId4" Type="http://schemas.openxmlformats.org/officeDocument/2006/relationships/image" Target="../media/image28.jpg"/><Relationship Id="rId5" Type="http://schemas.openxmlformats.org/officeDocument/2006/relationships/image" Target="../media/image3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2.png"/><Relationship Id="rId4" Type="http://schemas.openxmlformats.org/officeDocument/2006/relationships/image" Target="../media/image20.png"/><Relationship Id="rId5" Type="http://schemas.openxmlformats.org/officeDocument/2006/relationships/image" Target="../media/image31.png"/><Relationship Id="rId6" Type="http://schemas.openxmlformats.org/officeDocument/2006/relationships/image" Target="../media/image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4.png"/><Relationship Id="rId4" Type="http://schemas.openxmlformats.org/officeDocument/2006/relationships/image" Target="../media/image33.png"/><Relationship Id="rId5"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hyperlink" Target="https://github.com/PollBuddy" TargetMode="External"/><Relationship Id="rId4" Type="http://schemas.openxmlformats.org/officeDocument/2006/relationships/image" Target="../media/image1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4.jpg"/><Relationship Id="rId4" Type="http://schemas.openxmlformats.org/officeDocument/2006/relationships/image" Target="../media/image18.jpg"/><Relationship Id="rId5" Type="http://schemas.openxmlformats.org/officeDocument/2006/relationships/image" Target="../media/image15.jpg"/><Relationship Id="rId6" Type="http://schemas.openxmlformats.org/officeDocument/2006/relationships/image" Target="../media/image21.jpg"/><Relationship Id="rId7" Type="http://schemas.openxmlformats.org/officeDocument/2006/relationships/image" Target="../media/image1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26.png"/><Relationship Id="rId4" Type="http://schemas.openxmlformats.org/officeDocument/2006/relationships/image" Target="../media/image17.png"/><Relationship Id="rId5"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0.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5"/>
          <p:cNvPicPr preferRelativeResize="0"/>
          <p:nvPr/>
        </p:nvPicPr>
        <p:blipFill>
          <a:blip r:embed="rId3">
            <a:alphaModFix/>
          </a:blip>
          <a:stretch>
            <a:fillRect/>
          </a:stretch>
        </p:blipFill>
        <p:spPr>
          <a:xfrm>
            <a:off x="5320814" y="378324"/>
            <a:ext cx="662500" cy="726550"/>
          </a:xfrm>
          <a:prstGeom prst="rect">
            <a:avLst/>
          </a:prstGeom>
          <a:noFill/>
          <a:ln>
            <a:noFill/>
          </a:ln>
        </p:spPr>
      </p:pic>
      <p:pic>
        <p:nvPicPr>
          <p:cNvPr id="71" name="Google Shape;71;p15"/>
          <p:cNvPicPr preferRelativeResize="0"/>
          <p:nvPr/>
        </p:nvPicPr>
        <p:blipFill>
          <a:blip r:embed="rId4">
            <a:alphaModFix/>
          </a:blip>
          <a:stretch>
            <a:fillRect/>
          </a:stretch>
        </p:blipFill>
        <p:spPr>
          <a:xfrm>
            <a:off x="7593770" y="884611"/>
            <a:ext cx="482075" cy="525200"/>
          </a:xfrm>
          <a:prstGeom prst="rect">
            <a:avLst/>
          </a:prstGeom>
          <a:noFill/>
          <a:ln>
            <a:noFill/>
          </a:ln>
        </p:spPr>
      </p:pic>
      <p:pic>
        <p:nvPicPr>
          <p:cNvPr id="72" name="Google Shape;72;p15"/>
          <p:cNvPicPr preferRelativeResize="0"/>
          <p:nvPr/>
        </p:nvPicPr>
        <p:blipFill>
          <a:blip r:embed="rId5">
            <a:alphaModFix/>
          </a:blip>
          <a:stretch>
            <a:fillRect/>
          </a:stretch>
        </p:blipFill>
        <p:spPr>
          <a:xfrm>
            <a:off x="5621692" y="4034576"/>
            <a:ext cx="586165" cy="686300"/>
          </a:xfrm>
          <a:prstGeom prst="rect">
            <a:avLst/>
          </a:prstGeom>
          <a:noFill/>
          <a:ln>
            <a:noFill/>
          </a:ln>
        </p:spPr>
      </p:pic>
      <p:pic>
        <p:nvPicPr>
          <p:cNvPr id="73" name="Google Shape;73;p15"/>
          <p:cNvPicPr preferRelativeResize="0"/>
          <p:nvPr/>
        </p:nvPicPr>
        <p:blipFill>
          <a:blip r:embed="rId6">
            <a:alphaModFix/>
          </a:blip>
          <a:stretch>
            <a:fillRect/>
          </a:stretch>
        </p:blipFill>
        <p:spPr>
          <a:xfrm>
            <a:off x="8404399" y="3624439"/>
            <a:ext cx="321850" cy="448425"/>
          </a:xfrm>
          <a:prstGeom prst="rect">
            <a:avLst/>
          </a:prstGeom>
          <a:noFill/>
          <a:ln>
            <a:noFill/>
          </a:ln>
        </p:spPr>
      </p:pic>
      <p:pic>
        <p:nvPicPr>
          <p:cNvPr id="74" name="Google Shape;74;p15"/>
          <p:cNvPicPr preferRelativeResize="0"/>
          <p:nvPr/>
        </p:nvPicPr>
        <p:blipFill>
          <a:blip r:embed="rId6">
            <a:alphaModFix/>
          </a:blip>
          <a:stretch>
            <a:fillRect/>
          </a:stretch>
        </p:blipFill>
        <p:spPr>
          <a:xfrm>
            <a:off x="4117168" y="3290857"/>
            <a:ext cx="321850" cy="448425"/>
          </a:xfrm>
          <a:prstGeom prst="rect">
            <a:avLst/>
          </a:prstGeom>
          <a:noFill/>
          <a:ln>
            <a:noFill/>
          </a:ln>
        </p:spPr>
      </p:pic>
      <p:sp>
        <p:nvSpPr>
          <p:cNvPr id="75" name="Google Shape;75;p15"/>
          <p:cNvSpPr txBox="1"/>
          <p:nvPr>
            <p:ph type="ctrTitle"/>
          </p:nvPr>
        </p:nvSpPr>
        <p:spPr>
          <a:xfrm>
            <a:off x="113525" y="3201275"/>
            <a:ext cx="8842500" cy="1793400"/>
          </a:xfrm>
          <a:prstGeom prst="rect">
            <a:avLst/>
          </a:prstGeom>
          <a:ln>
            <a:noFill/>
          </a:ln>
        </p:spPr>
        <p:txBody>
          <a:bodyPr anchorCtr="0" anchor="ctr" bIns="0" lIns="0" spcFirstLastPara="1" rIns="0" wrap="square" tIns="0">
            <a:noAutofit/>
          </a:bodyPr>
          <a:lstStyle/>
          <a:p>
            <a:pPr indent="0" lvl="0" marL="0" rtl="0" algn="l">
              <a:spcBef>
                <a:spcPts val="0"/>
              </a:spcBef>
              <a:spcAft>
                <a:spcPts val="0"/>
              </a:spcAft>
              <a:buNone/>
            </a:pPr>
            <a:r>
              <a:rPr b="0" lang="en" sz="2500">
                <a:solidFill>
                  <a:srgbClr val="F3F3F3"/>
                </a:solidFill>
                <a:latin typeface="Muli"/>
                <a:ea typeface="Muli"/>
                <a:cs typeface="Muli"/>
                <a:sym typeface="Muli"/>
              </a:rPr>
              <a:t>August 17</a:t>
            </a:r>
            <a:r>
              <a:rPr b="0" lang="en" sz="2500">
                <a:solidFill>
                  <a:srgbClr val="F3F3F3"/>
                </a:solidFill>
                <a:latin typeface="Muli"/>
                <a:ea typeface="Muli"/>
                <a:cs typeface="Muli"/>
                <a:sym typeface="Muli"/>
              </a:rPr>
              <a:t>th, 2021</a:t>
            </a:r>
            <a:endParaRPr b="0" sz="2500">
              <a:solidFill>
                <a:srgbClr val="F3F3F3"/>
              </a:solidFill>
              <a:latin typeface="Muli"/>
              <a:ea typeface="Muli"/>
              <a:cs typeface="Muli"/>
              <a:sym typeface="Muli"/>
            </a:endParaRPr>
          </a:p>
          <a:p>
            <a:pPr indent="0" lvl="0" marL="0" rtl="0" algn="l">
              <a:spcBef>
                <a:spcPts val="0"/>
              </a:spcBef>
              <a:spcAft>
                <a:spcPts val="0"/>
              </a:spcAft>
              <a:buNone/>
            </a:pPr>
            <a:r>
              <a:rPr b="0" lang="en" sz="2500">
                <a:solidFill>
                  <a:srgbClr val="F3F3F3"/>
                </a:solidFill>
                <a:latin typeface="Muli"/>
                <a:ea typeface="Muli"/>
                <a:cs typeface="Muli"/>
                <a:sym typeface="Muli"/>
              </a:rPr>
              <a:t>PM: Hunter</a:t>
            </a:r>
            <a:endParaRPr b="0" sz="2500">
              <a:solidFill>
                <a:srgbClr val="F3F3F3"/>
              </a:solidFill>
              <a:latin typeface="Muli"/>
              <a:ea typeface="Muli"/>
              <a:cs typeface="Muli"/>
              <a:sym typeface="Muli"/>
            </a:endParaRPr>
          </a:p>
          <a:p>
            <a:pPr indent="0" lvl="0" marL="0" rtl="0" algn="l">
              <a:spcBef>
                <a:spcPts val="0"/>
              </a:spcBef>
              <a:spcAft>
                <a:spcPts val="0"/>
              </a:spcAft>
              <a:buNone/>
            </a:pPr>
            <a:r>
              <a:rPr b="0" lang="en" sz="2500">
                <a:solidFill>
                  <a:srgbClr val="F3F3F3"/>
                </a:solidFill>
                <a:latin typeface="Muli"/>
                <a:ea typeface="Muli"/>
                <a:cs typeface="Muli"/>
                <a:sym typeface="Muli"/>
              </a:rPr>
              <a:t>Frontend:</a:t>
            </a:r>
            <a:r>
              <a:rPr b="0" lang="en" sz="2500">
                <a:solidFill>
                  <a:schemeClr val="lt2"/>
                </a:solidFill>
                <a:latin typeface="Muli"/>
                <a:ea typeface="Muli"/>
                <a:cs typeface="Muli"/>
                <a:sym typeface="Muli"/>
              </a:rPr>
              <a:t> Jacob Sandling, Justin Kwong</a:t>
            </a:r>
            <a:endParaRPr b="0" sz="2500">
              <a:solidFill>
                <a:schemeClr val="lt2"/>
              </a:solidFill>
              <a:latin typeface="Muli"/>
              <a:ea typeface="Muli"/>
              <a:cs typeface="Muli"/>
              <a:sym typeface="Muli"/>
            </a:endParaRPr>
          </a:p>
          <a:p>
            <a:pPr indent="0" lvl="0" marL="0" rtl="0" algn="l">
              <a:spcBef>
                <a:spcPts val="0"/>
              </a:spcBef>
              <a:spcAft>
                <a:spcPts val="0"/>
              </a:spcAft>
              <a:buNone/>
            </a:pPr>
            <a:r>
              <a:rPr b="0" lang="en" sz="2500">
                <a:solidFill>
                  <a:srgbClr val="F3F3F3"/>
                </a:solidFill>
                <a:latin typeface="Muli"/>
                <a:ea typeface="Muli"/>
                <a:cs typeface="Muli"/>
                <a:sym typeface="Muli"/>
              </a:rPr>
              <a:t>Ba</a:t>
            </a:r>
            <a:r>
              <a:rPr b="0" lang="en" sz="2500">
                <a:solidFill>
                  <a:srgbClr val="F3F3F3"/>
                </a:solidFill>
                <a:latin typeface="Muli"/>
                <a:ea typeface="Muli"/>
                <a:cs typeface="Muli"/>
                <a:sym typeface="Muli"/>
              </a:rPr>
              <a:t>ck</a:t>
            </a:r>
            <a:r>
              <a:rPr b="0" lang="en" sz="2500">
                <a:solidFill>
                  <a:srgbClr val="F3F3F3"/>
                </a:solidFill>
                <a:latin typeface="Muli"/>
                <a:ea typeface="Muli"/>
                <a:cs typeface="Muli"/>
                <a:sym typeface="Muli"/>
              </a:rPr>
              <a:t>end: </a:t>
            </a:r>
            <a:r>
              <a:rPr b="0" lang="en" sz="2500">
                <a:solidFill>
                  <a:srgbClr val="F3F3F3"/>
                </a:solidFill>
                <a:latin typeface="Muli"/>
                <a:ea typeface="Muli"/>
                <a:cs typeface="Muli"/>
                <a:sym typeface="Muli"/>
              </a:rPr>
              <a:t>Hunter, Brian Lin, Zhenyuan Gong, Dingheng Yan</a:t>
            </a:r>
            <a:endParaRPr b="0" sz="2500">
              <a:solidFill>
                <a:srgbClr val="F3F3F3"/>
              </a:solidFill>
              <a:latin typeface="Muli"/>
              <a:ea typeface="Muli"/>
              <a:cs typeface="Muli"/>
              <a:sym typeface="Muli"/>
            </a:endParaRPr>
          </a:p>
        </p:txBody>
      </p:sp>
      <p:pic>
        <p:nvPicPr>
          <p:cNvPr id="76" name="Google Shape;76;p15"/>
          <p:cNvPicPr preferRelativeResize="0"/>
          <p:nvPr/>
        </p:nvPicPr>
        <p:blipFill>
          <a:blip r:embed="rId7">
            <a:alphaModFix/>
          </a:blip>
          <a:stretch>
            <a:fillRect/>
          </a:stretch>
        </p:blipFill>
        <p:spPr>
          <a:xfrm>
            <a:off x="5894472" y="1466154"/>
            <a:ext cx="1612425" cy="1616500"/>
          </a:xfrm>
          <a:prstGeom prst="rect">
            <a:avLst/>
          </a:prstGeom>
          <a:noFill/>
          <a:ln>
            <a:noFill/>
          </a:ln>
        </p:spPr>
      </p:pic>
      <p:pic>
        <p:nvPicPr>
          <p:cNvPr id="77" name="Google Shape;77;p15"/>
          <p:cNvPicPr preferRelativeResize="0"/>
          <p:nvPr/>
        </p:nvPicPr>
        <p:blipFill>
          <a:blip r:embed="rId8">
            <a:alphaModFix/>
          </a:blip>
          <a:stretch>
            <a:fillRect/>
          </a:stretch>
        </p:blipFill>
        <p:spPr>
          <a:xfrm>
            <a:off x="291151" y="139867"/>
            <a:ext cx="4407551" cy="2014674"/>
          </a:xfrm>
          <a:prstGeom prst="rect">
            <a:avLst/>
          </a:prstGeom>
          <a:noFill/>
          <a:ln>
            <a:noFill/>
          </a:ln>
        </p:spPr>
      </p:pic>
      <p:pic>
        <p:nvPicPr>
          <p:cNvPr id="78" name="Google Shape;78;p15"/>
          <p:cNvPicPr preferRelativeResize="0"/>
          <p:nvPr/>
        </p:nvPicPr>
        <p:blipFill>
          <a:blip r:embed="rId9">
            <a:alphaModFix/>
          </a:blip>
          <a:stretch>
            <a:fillRect/>
          </a:stretch>
        </p:blipFill>
        <p:spPr>
          <a:xfrm rot="1795757">
            <a:off x="6786379" y="1848236"/>
            <a:ext cx="429790" cy="4470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4"/>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Dynamic Dropdown menu and Account Info Page</a:t>
            </a:r>
            <a:endParaRPr/>
          </a:p>
        </p:txBody>
      </p:sp>
      <p:pic>
        <p:nvPicPr>
          <p:cNvPr id="149" name="Google Shape;149;p24"/>
          <p:cNvPicPr preferRelativeResize="0"/>
          <p:nvPr/>
        </p:nvPicPr>
        <p:blipFill>
          <a:blip r:embed="rId3">
            <a:alphaModFix/>
          </a:blip>
          <a:stretch>
            <a:fillRect/>
          </a:stretch>
        </p:blipFill>
        <p:spPr>
          <a:xfrm>
            <a:off x="840038" y="1345689"/>
            <a:ext cx="1310375" cy="1662024"/>
          </a:xfrm>
          <a:prstGeom prst="rect">
            <a:avLst/>
          </a:prstGeom>
          <a:noFill/>
          <a:ln>
            <a:noFill/>
          </a:ln>
        </p:spPr>
      </p:pic>
      <p:pic>
        <p:nvPicPr>
          <p:cNvPr id="150" name="Google Shape;150;p24"/>
          <p:cNvPicPr preferRelativeResize="0"/>
          <p:nvPr/>
        </p:nvPicPr>
        <p:blipFill rotWithShape="1">
          <a:blip r:embed="rId4">
            <a:alphaModFix/>
          </a:blip>
          <a:srcRect b="0" l="18460" r="0" t="0"/>
          <a:stretch/>
        </p:blipFill>
        <p:spPr>
          <a:xfrm>
            <a:off x="878813" y="3379300"/>
            <a:ext cx="1232848" cy="1662025"/>
          </a:xfrm>
          <a:prstGeom prst="rect">
            <a:avLst/>
          </a:prstGeom>
          <a:noFill/>
          <a:ln>
            <a:noFill/>
          </a:ln>
        </p:spPr>
      </p:pic>
      <p:pic>
        <p:nvPicPr>
          <p:cNvPr id="151" name="Google Shape;151;p24"/>
          <p:cNvPicPr preferRelativeResize="0"/>
          <p:nvPr/>
        </p:nvPicPr>
        <p:blipFill>
          <a:blip r:embed="rId5">
            <a:alphaModFix/>
          </a:blip>
          <a:stretch>
            <a:fillRect/>
          </a:stretch>
        </p:blipFill>
        <p:spPr>
          <a:xfrm>
            <a:off x="2966050" y="1761650"/>
            <a:ext cx="6014403" cy="2989576"/>
          </a:xfrm>
          <a:prstGeom prst="rect">
            <a:avLst/>
          </a:prstGeom>
          <a:noFill/>
          <a:ln>
            <a:noFill/>
          </a:ln>
        </p:spPr>
      </p:pic>
      <p:sp>
        <p:nvSpPr>
          <p:cNvPr id="152" name="Google Shape;152;p24"/>
          <p:cNvSpPr txBox="1"/>
          <p:nvPr/>
        </p:nvSpPr>
        <p:spPr>
          <a:xfrm>
            <a:off x="702900" y="1037625"/>
            <a:ext cx="176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exend Deca"/>
                <a:ea typeface="Lexend Deca"/>
                <a:cs typeface="Lexend Deca"/>
                <a:sym typeface="Lexend Deca"/>
              </a:rPr>
              <a:t>Logged In:</a:t>
            </a:r>
            <a:endParaRPr>
              <a:solidFill>
                <a:schemeClr val="lt1"/>
              </a:solidFill>
              <a:latin typeface="Lexend Deca"/>
              <a:ea typeface="Lexend Deca"/>
              <a:cs typeface="Lexend Deca"/>
              <a:sym typeface="Lexend Deca"/>
            </a:endParaRPr>
          </a:p>
        </p:txBody>
      </p:sp>
      <p:sp>
        <p:nvSpPr>
          <p:cNvPr id="153" name="Google Shape;153;p24"/>
          <p:cNvSpPr txBox="1"/>
          <p:nvPr/>
        </p:nvSpPr>
        <p:spPr>
          <a:xfrm>
            <a:off x="613838" y="3007725"/>
            <a:ext cx="176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exend Deca"/>
                <a:ea typeface="Lexend Deca"/>
                <a:cs typeface="Lexend Deca"/>
                <a:sym typeface="Lexend Deca"/>
              </a:rPr>
              <a:t>Not </a:t>
            </a:r>
            <a:r>
              <a:rPr lang="en">
                <a:solidFill>
                  <a:schemeClr val="lt1"/>
                </a:solidFill>
                <a:latin typeface="Lexend Deca"/>
                <a:ea typeface="Lexend Deca"/>
                <a:cs typeface="Lexend Deca"/>
                <a:sym typeface="Lexend Deca"/>
              </a:rPr>
              <a:t>Logged In:</a:t>
            </a:r>
            <a:endParaRPr>
              <a:solidFill>
                <a:schemeClr val="lt1"/>
              </a:solidFill>
              <a:latin typeface="Lexend Deca"/>
              <a:ea typeface="Lexend Deca"/>
              <a:cs typeface="Lexend Deca"/>
              <a:sym typeface="Lexend Deca"/>
            </a:endParaRPr>
          </a:p>
        </p:txBody>
      </p:sp>
      <p:sp>
        <p:nvSpPr>
          <p:cNvPr id="154" name="Google Shape;154;p24"/>
          <p:cNvSpPr txBox="1"/>
          <p:nvPr/>
        </p:nvSpPr>
        <p:spPr>
          <a:xfrm>
            <a:off x="2966050" y="1345700"/>
            <a:ext cx="311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exend Deca"/>
                <a:ea typeface="Lexend Deca"/>
                <a:cs typeface="Lexend Deca"/>
                <a:sym typeface="Lexend Deca"/>
              </a:rPr>
              <a:t>Dynamically loaded and updated</a:t>
            </a:r>
            <a:endParaRPr>
              <a:solidFill>
                <a:schemeClr val="lt1"/>
              </a:solidFill>
              <a:latin typeface="Lexend Deca"/>
              <a:ea typeface="Lexend Deca"/>
              <a:cs typeface="Lexend Deca"/>
              <a:sym typeface="Lexend Dec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5"/>
          <p:cNvSpPr txBox="1"/>
          <p:nvPr>
            <p:ph idx="1" type="body"/>
          </p:nvPr>
        </p:nvSpPr>
        <p:spPr>
          <a:xfrm>
            <a:off x="645125" y="1352550"/>
            <a:ext cx="2357100" cy="31617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en" sz="2800">
                <a:latin typeface="Lexend Deca"/>
                <a:ea typeface="Lexend Deca"/>
                <a:cs typeface="Lexend Deca"/>
                <a:sym typeface="Lexend Deca"/>
              </a:rPr>
              <a:t>Technologies</a:t>
            </a:r>
            <a:endParaRPr sz="2000"/>
          </a:p>
          <a:p>
            <a:pPr indent="-381000" lvl="0" marL="457200" rtl="0" algn="l">
              <a:spcBef>
                <a:spcPts val="600"/>
              </a:spcBef>
              <a:spcAft>
                <a:spcPts val="0"/>
              </a:spcAft>
              <a:buSzPts val="2400"/>
              <a:buChar char="⬡"/>
            </a:pPr>
            <a:r>
              <a:rPr lang="en"/>
              <a:t>Docker</a:t>
            </a:r>
            <a:endParaRPr/>
          </a:p>
          <a:p>
            <a:pPr indent="-381000" lvl="0" marL="457200" rtl="0" algn="l">
              <a:spcBef>
                <a:spcPts val="0"/>
              </a:spcBef>
              <a:spcAft>
                <a:spcPts val="0"/>
              </a:spcAft>
              <a:buSzPts val="2400"/>
              <a:buChar char="⬡"/>
            </a:pPr>
            <a:r>
              <a:rPr lang="en"/>
              <a:t>NodeJS</a:t>
            </a:r>
            <a:endParaRPr/>
          </a:p>
          <a:p>
            <a:pPr indent="-381000" lvl="0" marL="457200" rtl="0" algn="l">
              <a:spcBef>
                <a:spcPts val="0"/>
              </a:spcBef>
              <a:spcAft>
                <a:spcPts val="0"/>
              </a:spcAft>
              <a:buSzPts val="2400"/>
              <a:buChar char="⬡"/>
            </a:pPr>
            <a:r>
              <a:rPr lang="en"/>
              <a:t>Express</a:t>
            </a:r>
            <a:endParaRPr/>
          </a:p>
          <a:p>
            <a:pPr indent="-381000" lvl="0" marL="457200" rtl="0" algn="l">
              <a:spcBef>
                <a:spcPts val="0"/>
              </a:spcBef>
              <a:spcAft>
                <a:spcPts val="0"/>
              </a:spcAft>
              <a:buSzPts val="2400"/>
              <a:buChar char="⬡"/>
            </a:pPr>
            <a:r>
              <a:rPr lang="en"/>
              <a:t>MongoDB</a:t>
            </a:r>
            <a:endParaRPr/>
          </a:p>
        </p:txBody>
      </p:sp>
      <p:pic>
        <p:nvPicPr>
          <p:cNvPr id="160" name="Google Shape;160;p25"/>
          <p:cNvPicPr preferRelativeResize="0"/>
          <p:nvPr/>
        </p:nvPicPr>
        <p:blipFill>
          <a:blip r:embed="rId3">
            <a:alphaModFix/>
          </a:blip>
          <a:stretch>
            <a:fillRect/>
          </a:stretch>
        </p:blipFill>
        <p:spPr>
          <a:xfrm>
            <a:off x="3929900" y="1593325"/>
            <a:ext cx="1466375" cy="1265951"/>
          </a:xfrm>
          <a:prstGeom prst="rect">
            <a:avLst/>
          </a:prstGeom>
          <a:noFill/>
          <a:ln>
            <a:noFill/>
          </a:ln>
        </p:spPr>
      </p:pic>
      <p:pic>
        <p:nvPicPr>
          <p:cNvPr id="161" name="Google Shape;161;p25"/>
          <p:cNvPicPr preferRelativeResize="0"/>
          <p:nvPr/>
        </p:nvPicPr>
        <p:blipFill>
          <a:blip r:embed="rId4">
            <a:alphaModFix/>
          </a:blip>
          <a:stretch>
            <a:fillRect/>
          </a:stretch>
        </p:blipFill>
        <p:spPr>
          <a:xfrm>
            <a:off x="6289625" y="1682075"/>
            <a:ext cx="1785025" cy="1088425"/>
          </a:xfrm>
          <a:prstGeom prst="rect">
            <a:avLst/>
          </a:prstGeom>
          <a:noFill/>
          <a:ln>
            <a:noFill/>
          </a:ln>
        </p:spPr>
      </p:pic>
      <p:pic>
        <p:nvPicPr>
          <p:cNvPr id="162" name="Google Shape;162;p25"/>
          <p:cNvPicPr preferRelativeResize="0"/>
          <p:nvPr/>
        </p:nvPicPr>
        <p:blipFill>
          <a:blip r:embed="rId5">
            <a:alphaModFix/>
          </a:blip>
          <a:stretch>
            <a:fillRect/>
          </a:stretch>
        </p:blipFill>
        <p:spPr>
          <a:xfrm>
            <a:off x="6235682" y="3411044"/>
            <a:ext cx="2260500" cy="815850"/>
          </a:xfrm>
          <a:prstGeom prst="rect">
            <a:avLst/>
          </a:prstGeom>
          <a:noFill/>
          <a:ln>
            <a:noFill/>
          </a:ln>
        </p:spPr>
      </p:pic>
      <p:pic>
        <p:nvPicPr>
          <p:cNvPr id="163" name="Google Shape;163;p25"/>
          <p:cNvPicPr preferRelativeResize="0"/>
          <p:nvPr/>
        </p:nvPicPr>
        <p:blipFill>
          <a:blip r:embed="rId6">
            <a:alphaModFix/>
          </a:blip>
          <a:stretch>
            <a:fillRect/>
          </a:stretch>
        </p:blipFill>
        <p:spPr>
          <a:xfrm>
            <a:off x="3222025" y="3411051"/>
            <a:ext cx="2597352" cy="701250"/>
          </a:xfrm>
          <a:prstGeom prst="rect">
            <a:avLst/>
          </a:prstGeom>
          <a:noFill/>
          <a:ln>
            <a:noFill/>
          </a:ln>
        </p:spPr>
      </p:pic>
      <p:sp>
        <p:nvSpPr>
          <p:cNvPr id="164" name="Google Shape;164;p25"/>
          <p:cNvSpPr txBox="1"/>
          <p:nvPr>
            <p:ph idx="4294967295" type="ctrTitle"/>
          </p:nvPr>
        </p:nvSpPr>
        <p:spPr>
          <a:xfrm>
            <a:off x="1494300" y="334650"/>
            <a:ext cx="61554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t>Back End</a:t>
            </a:r>
            <a:endParaRPr sz="6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6"/>
          <p:cNvSpPr txBox="1"/>
          <p:nvPr>
            <p:ph type="title"/>
          </p:nvPr>
        </p:nvSpPr>
        <p:spPr>
          <a:xfrm>
            <a:off x="580550" y="129775"/>
            <a:ext cx="6014400" cy="553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800"/>
              <a:t>Backend </a:t>
            </a:r>
            <a:r>
              <a:rPr lang="en" sz="2800"/>
              <a:t>Tasks</a:t>
            </a:r>
            <a:endParaRPr sz="2800"/>
          </a:p>
        </p:txBody>
      </p:sp>
      <p:sp>
        <p:nvSpPr>
          <p:cNvPr id="170" name="Google Shape;170;p26"/>
          <p:cNvSpPr txBox="1"/>
          <p:nvPr>
            <p:ph idx="1" type="body"/>
          </p:nvPr>
        </p:nvSpPr>
        <p:spPr>
          <a:xfrm>
            <a:off x="580550" y="771573"/>
            <a:ext cx="6014400" cy="16566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Font typeface="Muli"/>
              <a:buChar char="⬡"/>
            </a:pPr>
            <a:r>
              <a:rPr lang="en" sz="1800">
                <a:latin typeface="Muli"/>
                <a:ea typeface="Muli"/>
                <a:cs typeface="Muli"/>
                <a:sym typeface="Muli"/>
              </a:rPr>
              <a:t>Further integration with frontend</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API documentation</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Additional endpoints for frontend features</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Endpoint renovation, updating</a:t>
            </a:r>
            <a:endParaRPr sz="1800">
              <a:latin typeface="Muli"/>
              <a:ea typeface="Muli"/>
              <a:cs typeface="Muli"/>
              <a:sym typeface="Muli"/>
            </a:endParaRPr>
          </a:p>
          <a:p>
            <a:pPr indent="0" lvl="0" marL="0" rtl="0" algn="l">
              <a:spcBef>
                <a:spcPts val="0"/>
              </a:spcBef>
              <a:spcAft>
                <a:spcPts val="0"/>
              </a:spcAft>
              <a:buNone/>
            </a:pPr>
            <a:r>
              <a:t/>
            </a:r>
            <a:endParaRPr sz="1800">
              <a:latin typeface="Muli"/>
              <a:ea typeface="Muli"/>
              <a:cs typeface="Muli"/>
              <a:sym typeface="Muli"/>
            </a:endParaRPr>
          </a:p>
        </p:txBody>
      </p:sp>
      <p:pic>
        <p:nvPicPr>
          <p:cNvPr id="171" name="Google Shape;171;p26"/>
          <p:cNvPicPr preferRelativeResize="0"/>
          <p:nvPr/>
        </p:nvPicPr>
        <p:blipFill>
          <a:blip r:embed="rId3">
            <a:alphaModFix/>
          </a:blip>
          <a:stretch>
            <a:fillRect/>
          </a:stretch>
        </p:blipFill>
        <p:spPr>
          <a:xfrm>
            <a:off x="5607750" y="301375"/>
            <a:ext cx="3378725" cy="2758151"/>
          </a:xfrm>
          <a:prstGeom prst="rect">
            <a:avLst/>
          </a:prstGeom>
          <a:noFill/>
          <a:ln>
            <a:noFill/>
          </a:ln>
        </p:spPr>
      </p:pic>
      <p:sp>
        <p:nvSpPr>
          <p:cNvPr id="172" name="Google Shape;172;p26"/>
          <p:cNvSpPr txBox="1"/>
          <p:nvPr>
            <p:ph type="title"/>
          </p:nvPr>
        </p:nvSpPr>
        <p:spPr>
          <a:xfrm>
            <a:off x="580550" y="2396725"/>
            <a:ext cx="6014400" cy="536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800"/>
              <a:t>Backend Future Tasks</a:t>
            </a:r>
            <a:endParaRPr sz="2800"/>
          </a:p>
        </p:txBody>
      </p:sp>
      <p:sp>
        <p:nvSpPr>
          <p:cNvPr id="173" name="Google Shape;173;p26"/>
          <p:cNvSpPr txBox="1"/>
          <p:nvPr>
            <p:ph idx="1" type="body"/>
          </p:nvPr>
        </p:nvSpPr>
        <p:spPr>
          <a:xfrm>
            <a:off x="580550" y="2983325"/>
            <a:ext cx="6014400" cy="20841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sz="1800"/>
              <a:t>Further frontend integration</a:t>
            </a:r>
            <a:endParaRPr sz="1800"/>
          </a:p>
          <a:p>
            <a:pPr indent="-342900" lvl="0" marL="457200" rtl="0" algn="l">
              <a:spcBef>
                <a:spcPts val="0"/>
              </a:spcBef>
              <a:spcAft>
                <a:spcPts val="0"/>
              </a:spcAft>
              <a:buSzPts val="1800"/>
              <a:buChar char="⬡"/>
            </a:pPr>
            <a:r>
              <a:rPr lang="en" sz="1800"/>
              <a:t>Additional helpful functionality</a:t>
            </a:r>
            <a:endParaRPr sz="1800"/>
          </a:p>
          <a:p>
            <a:pPr indent="-342900" lvl="0" marL="457200" rtl="0" algn="l">
              <a:spcBef>
                <a:spcPts val="0"/>
              </a:spcBef>
              <a:spcAft>
                <a:spcPts val="0"/>
              </a:spcAft>
              <a:buSzPts val="1800"/>
              <a:buChar char="⬡"/>
            </a:pPr>
            <a:r>
              <a:rPr lang="en" sz="1800"/>
              <a:t>Further logging/reporting capabilities and graphs</a:t>
            </a:r>
            <a:endParaRPr sz="1800"/>
          </a:p>
          <a:p>
            <a:pPr indent="-342900" lvl="0" marL="457200" rtl="0" algn="l">
              <a:spcBef>
                <a:spcPts val="0"/>
              </a:spcBef>
              <a:spcAft>
                <a:spcPts val="0"/>
              </a:spcAft>
              <a:buSzPts val="1800"/>
              <a:buChar char="⬡"/>
            </a:pPr>
            <a:r>
              <a:rPr lang="en" sz="1800"/>
              <a:t>Submitty integration</a:t>
            </a:r>
            <a:endParaRPr sz="1800"/>
          </a:p>
          <a:p>
            <a:pPr indent="-342900" lvl="0" marL="457200" rtl="0" algn="l">
              <a:spcBef>
                <a:spcPts val="0"/>
              </a:spcBef>
              <a:spcAft>
                <a:spcPts val="0"/>
              </a:spcAft>
              <a:buSzPts val="1800"/>
              <a:buChar char="⬡"/>
            </a:pPr>
            <a:r>
              <a:rPr lang="en" sz="1800"/>
              <a:t>Anti-cheating</a:t>
            </a:r>
            <a:endParaRPr sz="1800"/>
          </a:p>
          <a:p>
            <a:pPr indent="-342900" lvl="0" marL="457200" rtl="0" algn="l">
              <a:spcBef>
                <a:spcPts val="0"/>
              </a:spcBef>
              <a:spcAft>
                <a:spcPts val="0"/>
              </a:spcAft>
              <a:buSzPts val="1800"/>
              <a:buChar char="⬡"/>
            </a:pPr>
            <a:r>
              <a:rPr lang="en" sz="1800"/>
              <a:t>And much more!</a:t>
            </a:r>
            <a:endParaRPr sz="1800">
              <a:latin typeface="Muli"/>
              <a:ea typeface="Muli"/>
              <a:cs typeface="Muli"/>
              <a:sym typeface="Muli"/>
            </a:endParaRPr>
          </a:p>
          <a:p>
            <a:pPr indent="0" lvl="0" marL="0" rtl="0" algn="l">
              <a:spcBef>
                <a:spcPts val="0"/>
              </a:spcBef>
              <a:spcAft>
                <a:spcPts val="0"/>
              </a:spcAft>
              <a:buNone/>
            </a:pPr>
            <a:r>
              <a:t/>
            </a:r>
            <a:endParaRPr sz="1800">
              <a:latin typeface="Muli"/>
              <a:ea typeface="Muli"/>
              <a:cs typeface="Muli"/>
              <a:sym typeface="Mul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7"/>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users/me/ Routes</a:t>
            </a:r>
            <a:endParaRPr/>
          </a:p>
        </p:txBody>
      </p:sp>
      <p:sp>
        <p:nvSpPr>
          <p:cNvPr id="179" name="Google Shape;179;p27"/>
          <p:cNvSpPr txBox="1"/>
          <p:nvPr/>
        </p:nvSpPr>
        <p:spPr>
          <a:xfrm>
            <a:off x="702900" y="1260775"/>
            <a:ext cx="3012600" cy="923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FFFFFF"/>
              </a:buClr>
              <a:buSzPts val="1600"/>
              <a:buFont typeface="Lexend Deca"/>
              <a:buChar char="●"/>
            </a:pPr>
            <a:r>
              <a:rPr lang="en" sz="1600">
                <a:solidFill>
                  <a:srgbClr val="FFFFFF"/>
                </a:solidFill>
                <a:latin typeface="Lexend Deca"/>
                <a:ea typeface="Lexend Deca"/>
                <a:cs typeface="Lexend Deca"/>
                <a:sym typeface="Lexend Deca"/>
              </a:rPr>
              <a:t>/me</a:t>
            </a:r>
            <a:endParaRPr sz="1600">
              <a:solidFill>
                <a:srgbClr val="FFFFFF"/>
              </a:solidFill>
              <a:latin typeface="Lexend Deca"/>
              <a:ea typeface="Lexend Deca"/>
              <a:cs typeface="Lexend Deca"/>
              <a:sym typeface="Lexend Deca"/>
            </a:endParaRPr>
          </a:p>
          <a:p>
            <a:pPr indent="-330200" lvl="0" marL="457200" rtl="0" algn="l">
              <a:spcBef>
                <a:spcPts val="0"/>
              </a:spcBef>
              <a:spcAft>
                <a:spcPts val="0"/>
              </a:spcAft>
              <a:buClr>
                <a:srgbClr val="FFFFFF"/>
              </a:buClr>
              <a:buSzPts val="1600"/>
              <a:buFont typeface="Lexend Deca"/>
              <a:buChar char="●"/>
            </a:pPr>
            <a:r>
              <a:rPr lang="en" sz="1600">
                <a:solidFill>
                  <a:srgbClr val="FFFFFF"/>
                </a:solidFill>
                <a:latin typeface="Lexend Deca"/>
                <a:ea typeface="Lexend Deca"/>
                <a:cs typeface="Lexend Deca"/>
                <a:sym typeface="Lexend Deca"/>
              </a:rPr>
              <a:t>/me/edit</a:t>
            </a:r>
            <a:endParaRPr sz="1600">
              <a:solidFill>
                <a:srgbClr val="FFFFFF"/>
              </a:solidFill>
              <a:latin typeface="Lexend Deca"/>
              <a:ea typeface="Lexend Deca"/>
              <a:cs typeface="Lexend Deca"/>
              <a:sym typeface="Lexend Deca"/>
            </a:endParaRPr>
          </a:p>
          <a:p>
            <a:pPr indent="-330200" lvl="0" marL="457200" rtl="0" algn="l">
              <a:spcBef>
                <a:spcPts val="0"/>
              </a:spcBef>
              <a:spcAft>
                <a:spcPts val="0"/>
              </a:spcAft>
              <a:buClr>
                <a:srgbClr val="FFFFFF"/>
              </a:buClr>
              <a:buSzPts val="1600"/>
              <a:buFont typeface="Lexend Deca"/>
              <a:buChar char="●"/>
            </a:pPr>
            <a:r>
              <a:rPr lang="en" sz="1600">
                <a:solidFill>
                  <a:srgbClr val="FFFFFF"/>
                </a:solidFill>
                <a:latin typeface="Lexend Deca"/>
                <a:ea typeface="Lexend Deca"/>
                <a:cs typeface="Lexend Deca"/>
                <a:sym typeface="Lexend Deca"/>
              </a:rPr>
              <a:t>/me/groups</a:t>
            </a:r>
            <a:endParaRPr sz="1600">
              <a:solidFill>
                <a:srgbClr val="FFFFFF"/>
              </a:solidFill>
              <a:latin typeface="Lexend Deca"/>
              <a:ea typeface="Lexend Deca"/>
              <a:cs typeface="Lexend Deca"/>
              <a:sym typeface="Lexend Deca"/>
            </a:endParaRPr>
          </a:p>
        </p:txBody>
      </p:sp>
      <p:pic>
        <p:nvPicPr>
          <p:cNvPr id="180" name="Google Shape;180;p27"/>
          <p:cNvPicPr preferRelativeResize="0"/>
          <p:nvPr/>
        </p:nvPicPr>
        <p:blipFill>
          <a:blip r:embed="rId3">
            <a:alphaModFix/>
          </a:blip>
          <a:stretch>
            <a:fillRect/>
          </a:stretch>
        </p:blipFill>
        <p:spPr>
          <a:xfrm>
            <a:off x="4212900" y="575275"/>
            <a:ext cx="4826373" cy="42568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8"/>
          <p:cNvSpPr txBox="1"/>
          <p:nvPr>
            <p:ph type="title"/>
          </p:nvPr>
        </p:nvSpPr>
        <p:spPr>
          <a:xfrm>
            <a:off x="580550" y="205975"/>
            <a:ext cx="71151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Backend</a:t>
            </a:r>
            <a:r>
              <a:rPr lang="en"/>
              <a:t> Documentation</a:t>
            </a:r>
            <a:endParaRPr/>
          </a:p>
        </p:txBody>
      </p:sp>
      <p:pic>
        <p:nvPicPr>
          <p:cNvPr id="186" name="Google Shape;186;p28"/>
          <p:cNvPicPr preferRelativeResize="0"/>
          <p:nvPr/>
        </p:nvPicPr>
        <p:blipFill rotWithShape="1">
          <a:blip r:embed="rId3">
            <a:alphaModFix/>
          </a:blip>
          <a:srcRect b="68090" l="4976" r="31064" t="0"/>
          <a:stretch/>
        </p:blipFill>
        <p:spPr>
          <a:xfrm>
            <a:off x="2493923" y="3008025"/>
            <a:ext cx="2454750" cy="1004700"/>
          </a:xfrm>
          <a:prstGeom prst="rect">
            <a:avLst/>
          </a:prstGeom>
          <a:noFill/>
          <a:ln>
            <a:noFill/>
          </a:ln>
        </p:spPr>
      </p:pic>
      <p:sp>
        <p:nvSpPr>
          <p:cNvPr id="187" name="Google Shape;187;p28"/>
          <p:cNvSpPr/>
          <p:nvPr/>
        </p:nvSpPr>
        <p:spPr>
          <a:xfrm>
            <a:off x="2712125" y="2337175"/>
            <a:ext cx="1971600" cy="40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8"/>
          <p:cNvSpPr txBox="1"/>
          <p:nvPr/>
        </p:nvSpPr>
        <p:spPr>
          <a:xfrm>
            <a:off x="585450" y="1105875"/>
            <a:ext cx="1833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FFFF"/>
                </a:solidFill>
                <a:latin typeface="Lexend Deca"/>
                <a:ea typeface="Lexend Deca"/>
                <a:cs typeface="Lexend Deca"/>
                <a:sym typeface="Lexend Deca"/>
              </a:rPr>
              <a:t>Table of Contents</a:t>
            </a:r>
            <a:endParaRPr sz="1000">
              <a:solidFill>
                <a:srgbClr val="FFFFFF"/>
              </a:solidFill>
              <a:latin typeface="Lexend Deca"/>
              <a:ea typeface="Lexend Deca"/>
              <a:cs typeface="Lexend Deca"/>
              <a:sym typeface="Lexend Deca"/>
            </a:endParaRPr>
          </a:p>
        </p:txBody>
      </p:sp>
      <p:sp>
        <p:nvSpPr>
          <p:cNvPr id="189" name="Google Shape;189;p28"/>
          <p:cNvSpPr txBox="1"/>
          <p:nvPr/>
        </p:nvSpPr>
        <p:spPr>
          <a:xfrm>
            <a:off x="3420575" y="2037450"/>
            <a:ext cx="470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FFFF"/>
                </a:solidFill>
                <a:latin typeface="Lexend Deca"/>
                <a:ea typeface="Lexend Deca"/>
                <a:cs typeface="Lexend Deca"/>
                <a:sym typeface="Lexend Deca"/>
              </a:rPr>
              <a:t>to</a:t>
            </a:r>
            <a:endParaRPr sz="1000">
              <a:solidFill>
                <a:srgbClr val="FFFFFF"/>
              </a:solidFill>
              <a:latin typeface="Lexend Deca"/>
              <a:ea typeface="Lexend Deca"/>
              <a:cs typeface="Lexend Deca"/>
              <a:sym typeface="Lexend Deca"/>
            </a:endParaRPr>
          </a:p>
        </p:txBody>
      </p:sp>
      <p:sp>
        <p:nvSpPr>
          <p:cNvPr id="190" name="Google Shape;190;p28"/>
          <p:cNvSpPr txBox="1"/>
          <p:nvPr/>
        </p:nvSpPr>
        <p:spPr>
          <a:xfrm>
            <a:off x="6492050" y="1285100"/>
            <a:ext cx="1203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FFFF"/>
                </a:solidFill>
                <a:latin typeface="Lexend Deca"/>
                <a:ea typeface="Lexend Deca"/>
                <a:cs typeface="Lexend Deca"/>
                <a:sym typeface="Lexend Deca"/>
              </a:rPr>
              <a:t>Updated Wiki</a:t>
            </a:r>
            <a:endParaRPr sz="1000">
              <a:solidFill>
                <a:srgbClr val="FFFFFF"/>
              </a:solidFill>
              <a:latin typeface="Lexend Deca"/>
              <a:ea typeface="Lexend Deca"/>
              <a:cs typeface="Lexend Deca"/>
              <a:sym typeface="Lexend Deca"/>
            </a:endParaRPr>
          </a:p>
        </p:txBody>
      </p:sp>
      <p:pic>
        <p:nvPicPr>
          <p:cNvPr id="191" name="Google Shape;191;p28"/>
          <p:cNvPicPr preferRelativeResize="0"/>
          <p:nvPr/>
        </p:nvPicPr>
        <p:blipFill rotWithShape="1">
          <a:blip r:embed="rId4">
            <a:alphaModFix/>
          </a:blip>
          <a:srcRect b="0" l="0" r="33691" t="0"/>
          <a:stretch/>
        </p:blipFill>
        <p:spPr>
          <a:xfrm>
            <a:off x="613463" y="1410425"/>
            <a:ext cx="1777575" cy="3550000"/>
          </a:xfrm>
          <a:prstGeom prst="rect">
            <a:avLst/>
          </a:prstGeom>
          <a:noFill/>
          <a:ln>
            <a:noFill/>
          </a:ln>
        </p:spPr>
      </p:pic>
      <p:pic>
        <p:nvPicPr>
          <p:cNvPr id="192" name="Google Shape;192;p28"/>
          <p:cNvPicPr preferRelativeResize="0"/>
          <p:nvPr/>
        </p:nvPicPr>
        <p:blipFill>
          <a:blip r:embed="rId5">
            <a:alphaModFix/>
          </a:blip>
          <a:stretch>
            <a:fillRect/>
          </a:stretch>
        </p:blipFill>
        <p:spPr>
          <a:xfrm>
            <a:off x="5004825" y="1657875"/>
            <a:ext cx="4004100" cy="2681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9"/>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Documentation and validation</a:t>
            </a:r>
            <a:endParaRPr/>
          </a:p>
        </p:txBody>
      </p:sp>
      <p:pic>
        <p:nvPicPr>
          <p:cNvPr id="198" name="Google Shape;198;p29"/>
          <p:cNvPicPr preferRelativeResize="0"/>
          <p:nvPr/>
        </p:nvPicPr>
        <p:blipFill>
          <a:blip r:embed="rId3">
            <a:alphaModFix/>
          </a:blip>
          <a:stretch>
            <a:fillRect/>
          </a:stretch>
        </p:blipFill>
        <p:spPr>
          <a:xfrm>
            <a:off x="515288" y="1444750"/>
            <a:ext cx="8113424" cy="3358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0"/>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Route Documentation</a:t>
            </a:r>
            <a:endParaRPr/>
          </a:p>
        </p:txBody>
      </p:sp>
      <p:pic>
        <p:nvPicPr>
          <p:cNvPr id="204" name="Google Shape;204;p30"/>
          <p:cNvPicPr preferRelativeResize="0"/>
          <p:nvPr/>
        </p:nvPicPr>
        <p:blipFill rotWithShape="1">
          <a:blip r:embed="rId3">
            <a:alphaModFix/>
          </a:blip>
          <a:srcRect b="14163" l="0" r="0" t="0"/>
          <a:stretch/>
        </p:blipFill>
        <p:spPr>
          <a:xfrm>
            <a:off x="508600" y="1342825"/>
            <a:ext cx="4323675" cy="2781574"/>
          </a:xfrm>
          <a:prstGeom prst="rect">
            <a:avLst/>
          </a:prstGeom>
          <a:noFill/>
          <a:ln>
            <a:noFill/>
          </a:ln>
        </p:spPr>
      </p:pic>
      <p:pic>
        <p:nvPicPr>
          <p:cNvPr id="205" name="Google Shape;205;p30"/>
          <p:cNvPicPr preferRelativeResize="0"/>
          <p:nvPr/>
        </p:nvPicPr>
        <p:blipFill>
          <a:blip r:embed="rId4">
            <a:alphaModFix/>
          </a:blip>
          <a:stretch>
            <a:fillRect/>
          </a:stretch>
        </p:blipFill>
        <p:spPr>
          <a:xfrm>
            <a:off x="4988150" y="1342825"/>
            <a:ext cx="3568876" cy="1877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1"/>
          <p:cNvSpPr txBox="1"/>
          <p:nvPr>
            <p:ph idx="4294967295" type="ctrTitle"/>
          </p:nvPr>
        </p:nvSpPr>
        <p:spPr>
          <a:xfrm>
            <a:off x="1485900" y="1755150"/>
            <a:ext cx="61722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solidFill>
                  <a:srgbClr val="FFFFFF"/>
                </a:solidFill>
              </a:rPr>
              <a:t>Thank You! </a:t>
            </a:r>
            <a:endParaRPr sz="6000">
              <a:solidFill>
                <a:srgbClr val="FFFFFF"/>
              </a:solidFill>
            </a:endParaRPr>
          </a:p>
          <a:p>
            <a:pPr indent="0" lvl="0" marL="0" rtl="0" algn="ctr">
              <a:spcBef>
                <a:spcPts val="0"/>
              </a:spcBef>
              <a:spcAft>
                <a:spcPts val="0"/>
              </a:spcAft>
              <a:buNone/>
            </a:pPr>
            <a:r>
              <a:rPr lang="en" sz="6000">
                <a:solidFill>
                  <a:srgbClr val="FFFFFF"/>
                </a:solidFill>
              </a:rPr>
              <a:t>Any Questions?</a:t>
            </a:r>
            <a:endParaRPr sz="6000">
              <a:solidFill>
                <a:srgbClr val="FFFFFF"/>
              </a:solidFill>
            </a:endParaRPr>
          </a:p>
        </p:txBody>
      </p:sp>
      <p:pic>
        <p:nvPicPr>
          <p:cNvPr id="211" name="Google Shape;211;p31"/>
          <p:cNvPicPr preferRelativeResize="0"/>
          <p:nvPr/>
        </p:nvPicPr>
        <p:blipFill>
          <a:blip r:embed="rId3">
            <a:alphaModFix/>
          </a:blip>
          <a:stretch>
            <a:fillRect/>
          </a:stretch>
        </p:blipFill>
        <p:spPr>
          <a:xfrm>
            <a:off x="3834575" y="2934875"/>
            <a:ext cx="1474826" cy="14401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What is Poll Buddy?</a:t>
            </a:r>
            <a:endParaRPr>
              <a:solidFill>
                <a:schemeClr val="lt1"/>
              </a:solidFill>
            </a:endParaRPr>
          </a:p>
        </p:txBody>
      </p:sp>
      <p:sp>
        <p:nvSpPr>
          <p:cNvPr id="84" name="Google Shape;84;p16"/>
          <p:cNvSpPr txBox="1"/>
          <p:nvPr>
            <p:ph idx="1" type="body"/>
          </p:nvPr>
        </p:nvSpPr>
        <p:spPr>
          <a:xfrm>
            <a:off x="580550" y="1352550"/>
            <a:ext cx="7137300" cy="3161700"/>
          </a:xfrm>
          <a:prstGeom prst="rect">
            <a:avLst/>
          </a:prstGeom>
        </p:spPr>
        <p:txBody>
          <a:bodyPr anchorCtr="0" anchor="t" bIns="0" lIns="0" spcFirstLastPara="1" rIns="0" wrap="square" tIns="0">
            <a:noAutofit/>
          </a:bodyPr>
          <a:lstStyle/>
          <a:p>
            <a:pPr indent="-355600" lvl="0" marL="457200" rtl="0" algn="l">
              <a:lnSpc>
                <a:spcPct val="150000"/>
              </a:lnSpc>
              <a:spcBef>
                <a:spcPts val="600"/>
              </a:spcBef>
              <a:spcAft>
                <a:spcPts val="0"/>
              </a:spcAft>
              <a:buClr>
                <a:schemeClr val="lt1"/>
              </a:buClr>
              <a:buSzPts val="2000"/>
              <a:buFont typeface="Muli"/>
              <a:buChar char="⬡"/>
            </a:pPr>
            <a:r>
              <a:rPr lang="en" sz="2000">
                <a:solidFill>
                  <a:schemeClr val="lt1"/>
                </a:solidFill>
                <a:latin typeface="Muli"/>
                <a:ea typeface="Muli"/>
                <a:cs typeface="Muli"/>
                <a:sym typeface="Muli"/>
              </a:rPr>
              <a:t>Website alternative to iClickers</a:t>
            </a:r>
            <a:endParaRPr sz="2000">
              <a:solidFill>
                <a:schemeClr val="lt1"/>
              </a:solidFill>
              <a:latin typeface="Muli"/>
              <a:ea typeface="Muli"/>
              <a:cs typeface="Muli"/>
              <a:sym typeface="Muli"/>
            </a:endParaRPr>
          </a:p>
          <a:p>
            <a:pPr indent="-355600" lvl="0" marL="457200" rtl="0" algn="l">
              <a:lnSpc>
                <a:spcPct val="150000"/>
              </a:lnSpc>
              <a:spcBef>
                <a:spcPts val="0"/>
              </a:spcBef>
              <a:spcAft>
                <a:spcPts val="0"/>
              </a:spcAft>
              <a:buClr>
                <a:schemeClr val="lt1"/>
              </a:buClr>
              <a:buSzPts val="2000"/>
              <a:buFont typeface="Muli"/>
              <a:buChar char="⬡"/>
            </a:pPr>
            <a:r>
              <a:rPr lang="en" sz="2000">
                <a:latin typeface="Muli"/>
                <a:ea typeface="Muli"/>
                <a:cs typeface="Muli"/>
                <a:sym typeface="Muli"/>
              </a:rPr>
              <a:t>Virtual polling system</a:t>
            </a:r>
            <a:endParaRPr sz="2000">
              <a:solidFill>
                <a:schemeClr val="lt1"/>
              </a:solidFill>
              <a:latin typeface="Muli"/>
              <a:ea typeface="Muli"/>
              <a:cs typeface="Muli"/>
              <a:sym typeface="Muli"/>
            </a:endParaRPr>
          </a:p>
          <a:p>
            <a:pPr indent="-355600" lvl="0" marL="457200" rtl="0" algn="l">
              <a:lnSpc>
                <a:spcPct val="150000"/>
              </a:lnSpc>
              <a:spcBef>
                <a:spcPts val="0"/>
              </a:spcBef>
              <a:spcAft>
                <a:spcPts val="0"/>
              </a:spcAft>
              <a:buClr>
                <a:schemeClr val="lt1"/>
              </a:buClr>
              <a:buSzPts val="2000"/>
              <a:buFont typeface="Muli"/>
              <a:buChar char="⬡"/>
            </a:pPr>
            <a:r>
              <a:rPr lang="en" sz="2000">
                <a:solidFill>
                  <a:schemeClr val="lt1"/>
                </a:solidFill>
                <a:latin typeface="Muli"/>
                <a:ea typeface="Muli"/>
                <a:cs typeface="Muli"/>
                <a:sym typeface="Muli"/>
              </a:rPr>
              <a:t>Affordable, easy</a:t>
            </a:r>
            <a:r>
              <a:rPr lang="en" sz="2000">
                <a:latin typeface="Muli"/>
                <a:ea typeface="Muli"/>
                <a:cs typeface="Muli"/>
                <a:sym typeface="Muli"/>
              </a:rPr>
              <a:t> </a:t>
            </a:r>
            <a:r>
              <a:rPr lang="en" sz="2000">
                <a:solidFill>
                  <a:schemeClr val="lt1"/>
                </a:solidFill>
                <a:latin typeface="Muli"/>
                <a:ea typeface="Muli"/>
                <a:cs typeface="Muli"/>
                <a:sym typeface="Muli"/>
              </a:rPr>
              <a:t>to</a:t>
            </a:r>
            <a:r>
              <a:rPr lang="en" sz="2000">
                <a:latin typeface="Muli"/>
                <a:ea typeface="Muli"/>
                <a:cs typeface="Muli"/>
                <a:sym typeface="Muli"/>
              </a:rPr>
              <a:t> </a:t>
            </a:r>
            <a:r>
              <a:rPr lang="en" sz="2000">
                <a:solidFill>
                  <a:schemeClr val="lt1"/>
                </a:solidFill>
                <a:latin typeface="Muli"/>
                <a:ea typeface="Muli"/>
                <a:cs typeface="Muli"/>
                <a:sym typeface="Muli"/>
              </a:rPr>
              <a:t>use, and interactive</a:t>
            </a:r>
            <a:endParaRPr sz="2000">
              <a:solidFill>
                <a:schemeClr val="lt1"/>
              </a:solidFill>
              <a:latin typeface="Muli"/>
              <a:ea typeface="Muli"/>
              <a:cs typeface="Muli"/>
              <a:sym typeface="Muli"/>
            </a:endParaRPr>
          </a:p>
          <a:p>
            <a:pPr indent="-355600" lvl="0" marL="457200" rtl="0" algn="l">
              <a:lnSpc>
                <a:spcPct val="150000"/>
              </a:lnSpc>
              <a:spcBef>
                <a:spcPts val="0"/>
              </a:spcBef>
              <a:spcAft>
                <a:spcPts val="0"/>
              </a:spcAft>
              <a:buClr>
                <a:schemeClr val="lt1"/>
              </a:buClr>
              <a:buSzPts val="2000"/>
              <a:buFont typeface="Muli"/>
              <a:buChar char="⬡"/>
            </a:pPr>
            <a:r>
              <a:rPr lang="en" sz="2000">
                <a:latin typeface="Muli"/>
                <a:ea typeface="Muli"/>
                <a:cs typeface="Muli"/>
                <a:sym typeface="Muli"/>
              </a:rPr>
              <a:t>Powerful views for everyone</a:t>
            </a:r>
            <a:endParaRPr sz="2000">
              <a:solidFill>
                <a:schemeClr val="lt1"/>
              </a:solidFill>
              <a:latin typeface="Muli"/>
              <a:ea typeface="Muli"/>
              <a:cs typeface="Muli"/>
              <a:sym typeface="Muli"/>
            </a:endParaRPr>
          </a:p>
          <a:p>
            <a:pPr indent="-355600" lvl="0" marL="457200" rtl="0" algn="l">
              <a:lnSpc>
                <a:spcPct val="150000"/>
              </a:lnSpc>
              <a:spcBef>
                <a:spcPts val="0"/>
              </a:spcBef>
              <a:spcAft>
                <a:spcPts val="0"/>
              </a:spcAft>
              <a:buClr>
                <a:schemeClr val="lt1"/>
              </a:buClr>
              <a:buSzPts val="2000"/>
              <a:buFont typeface="Muli"/>
              <a:buChar char="⬡"/>
            </a:pPr>
            <a:r>
              <a:rPr lang="en" sz="2000">
                <a:solidFill>
                  <a:schemeClr val="lt1"/>
                </a:solidFill>
                <a:latin typeface="Muli"/>
                <a:ea typeface="Muli"/>
                <a:cs typeface="Muli"/>
                <a:sym typeface="Muli"/>
              </a:rPr>
              <a:t>Integrat</a:t>
            </a:r>
            <a:r>
              <a:rPr lang="en" sz="2000">
                <a:latin typeface="Muli"/>
                <a:ea typeface="Muli"/>
                <a:cs typeface="Muli"/>
                <a:sym typeface="Muli"/>
              </a:rPr>
              <a:t>ed</a:t>
            </a:r>
            <a:r>
              <a:rPr lang="en" sz="2000">
                <a:solidFill>
                  <a:schemeClr val="lt1"/>
                </a:solidFill>
                <a:latin typeface="Muli"/>
                <a:ea typeface="Muli"/>
                <a:cs typeface="Muli"/>
                <a:sym typeface="Muli"/>
              </a:rPr>
              <a:t> with RPI</a:t>
            </a:r>
            <a:r>
              <a:rPr lang="en" sz="2000">
                <a:latin typeface="Muli"/>
                <a:ea typeface="Muli"/>
                <a:cs typeface="Muli"/>
                <a:sym typeface="Muli"/>
              </a:rPr>
              <a:t>’s </a:t>
            </a:r>
            <a:r>
              <a:rPr lang="en" sz="2000">
                <a:solidFill>
                  <a:schemeClr val="lt1"/>
                </a:solidFill>
                <a:latin typeface="Muli"/>
                <a:ea typeface="Muli"/>
                <a:cs typeface="Muli"/>
                <a:sym typeface="Muli"/>
              </a:rPr>
              <a:t>CAS</a:t>
            </a:r>
            <a:endParaRPr sz="2000">
              <a:solidFill>
                <a:schemeClr val="lt1"/>
              </a:solidFill>
              <a:latin typeface="Muli"/>
              <a:ea typeface="Muli"/>
              <a:cs typeface="Muli"/>
              <a:sym typeface="Muli"/>
            </a:endParaRPr>
          </a:p>
        </p:txBody>
      </p:sp>
      <p:pic>
        <p:nvPicPr>
          <p:cNvPr id="85" name="Google Shape;85;p16"/>
          <p:cNvPicPr preferRelativeResize="0"/>
          <p:nvPr/>
        </p:nvPicPr>
        <p:blipFill>
          <a:blip r:embed="rId3">
            <a:alphaModFix/>
          </a:blip>
          <a:stretch>
            <a:fillRect/>
          </a:stretch>
        </p:blipFill>
        <p:spPr>
          <a:xfrm>
            <a:off x="5600075" y="205975"/>
            <a:ext cx="3289725" cy="1850475"/>
          </a:xfrm>
          <a:prstGeom prst="rect">
            <a:avLst/>
          </a:prstGeom>
          <a:noFill/>
          <a:ln>
            <a:noFill/>
          </a:ln>
        </p:spPr>
      </p:pic>
      <p:pic>
        <p:nvPicPr>
          <p:cNvPr id="86" name="Google Shape;86;p16"/>
          <p:cNvPicPr preferRelativeResize="0"/>
          <p:nvPr/>
        </p:nvPicPr>
        <p:blipFill>
          <a:blip r:embed="rId4">
            <a:alphaModFix/>
          </a:blip>
          <a:stretch>
            <a:fillRect/>
          </a:stretch>
        </p:blipFill>
        <p:spPr>
          <a:xfrm>
            <a:off x="7197850" y="205971"/>
            <a:ext cx="348478" cy="857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Poll Buddy Info</a:t>
            </a:r>
            <a:endParaRPr>
              <a:solidFill>
                <a:schemeClr val="lt1"/>
              </a:solidFill>
            </a:endParaRPr>
          </a:p>
        </p:txBody>
      </p:sp>
      <p:sp>
        <p:nvSpPr>
          <p:cNvPr id="92" name="Google Shape;92;p17"/>
          <p:cNvSpPr txBox="1"/>
          <p:nvPr>
            <p:ph idx="1" type="body"/>
          </p:nvPr>
        </p:nvSpPr>
        <p:spPr>
          <a:xfrm>
            <a:off x="580550" y="1297750"/>
            <a:ext cx="8249400" cy="3529200"/>
          </a:xfrm>
          <a:prstGeom prst="rect">
            <a:avLst/>
          </a:prstGeom>
        </p:spPr>
        <p:txBody>
          <a:bodyPr anchorCtr="0" anchor="t" bIns="0" lIns="0" spcFirstLastPara="1" rIns="0" wrap="square" tIns="0">
            <a:noAutofit/>
          </a:bodyPr>
          <a:lstStyle/>
          <a:p>
            <a:pPr indent="-260350" lvl="0" marL="342900" rtl="0" algn="l">
              <a:lnSpc>
                <a:spcPct val="150000"/>
              </a:lnSpc>
              <a:spcBef>
                <a:spcPts val="600"/>
              </a:spcBef>
              <a:spcAft>
                <a:spcPts val="0"/>
              </a:spcAft>
              <a:buClr>
                <a:schemeClr val="lt1"/>
              </a:buClr>
              <a:buSzPts val="1700"/>
              <a:buFont typeface="Muli"/>
              <a:buChar char="⬡"/>
            </a:pPr>
            <a:r>
              <a:rPr lang="en" sz="1700">
                <a:latin typeface="Muli"/>
                <a:ea typeface="Muli"/>
                <a:cs typeface="Muli"/>
                <a:sym typeface="Muli"/>
              </a:rPr>
              <a:t>Public Beta Product: End of Fall 2021</a:t>
            </a:r>
            <a:endParaRPr sz="1700">
              <a:solidFill>
                <a:schemeClr val="lt1"/>
              </a:solidFill>
              <a:latin typeface="Muli"/>
              <a:ea typeface="Muli"/>
              <a:cs typeface="Muli"/>
              <a:sym typeface="Muli"/>
            </a:endParaRPr>
          </a:p>
          <a:p>
            <a:pPr indent="-260350" lvl="0" marL="342900" rtl="0" algn="l">
              <a:lnSpc>
                <a:spcPct val="150000"/>
              </a:lnSpc>
              <a:spcBef>
                <a:spcPts val="0"/>
              </a:spcBef>
              <a:spcAft>
                <a:spcPts val="0"/>
              </a:spcAft>
              <a:buClr>
                <a:schemeClr val="lt1"/>
              </a:buClr>
              <a:buSzPts val="1700"/>
              <a:buFont typeface="Muli"/>
              <a:buChar char="⬡"/>
            </a:pPr>
            <a:r>
              <a:rPr lang="en" sz="1700">
                <a:solidFill>
                  <a:schemeClr val="lt1"/>
                </a:solidFill>
                <a:latin typeface="Muli"/>
                <a:ea typeface="Muli"/>
                <a:cs typeface="Muli"/>
                <a:sym typeface="Muli"/>
              </a:rPr>
              <a:t>Repos:</a:t>
            </a:r>
            <a:r>
              <a:rPr lang="en" sz="1700">
                <a:latin typeface="Muli"/>
                <a:ea typeface="Muli"/>
                <a:cs typeface="Muli"/>
                <a:sym typeface="Muli"/>
              </a:rPr>
              <a:t> </a:t>
            </a:r>
            <a:r>
              <a:rPr lang="en" sz="1700" u="sng">
                <a:solidFill>
                  <a:schemeClr val="hlink"/>
                </a:solidFill>
                <a:latin typeface="Muli"/>
                <a:ea typeface="Muli"/>
                <a:cs typeface="Muli"/>
                <a:sym typeface="Muli"/>
                <a:hlinkClick r:id="rId3"/>
              </a:rPr>
              <a:t>https://github.com/PollBuddy</a:t>
            </a:r>
            <a:endParaRPr sz="1700">
              <a:solidFill>
                <a:schemeClr val="lt1"/>
              </a:solidFill>
              <a:latin typeface="Muli"/>
              <a:ea typeface="Muli"/>
              <a:cs typeface="Muli"/>
              <a:sym typeface="Muli"/>
            </a:endParaRPr>
          </a:p>
          <a:p>
            <a:pPr indent="-260350" lvl="0" marL="342900" rtl="0" algn="l">
              <a:lnSpc>
                <a:spcPct val="150000"/>
              </a:lnSpc>
              <a:spcBef>
                <a:spcPts val="0"/>
              </a:spcBef>
              <a:spcAft>
                <a:spcPts val="0"/>
              </a:spcAft>
              <a:buSzPts val="1700"/>
              <a:buFont typeface="Muli"/>
              <a:buChar char="⬡"/>
            </a:pPr>
            <a:r>
              <a:rPr lang="en" sz="1700">
                <a:latin typeface="Muli"/>
                <a:ea typeface="Muli"/>
                <a:cs typeface="Muli"/>
                <a:sym typeface="Muli"/>
              </a:rPr>
              <a:t>Licenses: MIT</a:t>
            </a:r>
            <a:endParaRPr sz="1700">
              <a:latin typeface="Muli"/>
              <a:ea typeface="Muli"/>
              <a:cs typeface="Muli"/>
              <a:sym typeface="Muli"/>
            </a:endParaRPr>
          </a:p>
          <a:p>
            <a:pPr indent="-260350" lvl="0" marL="342900" rtl="0" algn="l">
              <a:lnSpc>
                <a:spcPct val="150000"/>
              </a:lnSpc>
              <a:spcBef>
                <a:spcPts val="0"/>
              </a:spcBef>
              <a:spcAft>
                <a:spcPts val="0"/>
              </a:spcAft>
              <a:buSzPts val="1700"/>
              <a:buFont typeface="Muli"/>
              <a:buChar char="⬡"/>
            </a:pPr>
            <a:r>
              <a:rPr lang="en" sz="1700">
                <a:latin typeface="Muli"/>
                <a:ea typeface="Muli"/>
                <a:cs typeface="Muli"/>
                <a:sym typeface="Muli"/>
              </a:rPr>
              <a:t>Contributors</a:t>
            </a:r>
            <a:r>
              <a:rPr lang="en" sz="1700">
                <a:latin typeface="Muli"/>
                <a:ea typeface="Muli"/>
                <a:cs typeface="Muli"/>
                <a:sym typeface="Muli"/>
              </a:rPr>
              <a:t>: Anyone can access the repos</a:t>
            </a:r>
            <a:endParaRPr sz="1700">
              <a:latin typeface="Muli"/>
              <a:ea typeface="Muli"/>
              <a:cs typeface="Muli"/>
              <a:sym typeface="Muli"/>
            </a:endParaRPr>
          </a:p>
          <a:p>
            <a:pPr indent="-260350" lvl="0" marL="342900" rtl="0" algn="l">
              <a:lnSpc>
                <a:spcPct val="150000"/>
              </a:lnSpc>
              <a:spcBef>
                <a:spcPts val="0"/>
              </a:spcBef>
              <a:spcAft>
                <a:spcPts val="0"/>
              </a:spcAft>
              <a:buSzPts val="1700"/>
              <a:buFont typeface="Muli"/>
              <a:buChar char="⬡"/>
            </a:pPr>
            <a:r>
              <a:rPr lang="en" sz="1700">
                <a:latin typeface="Muli"/>
                <a:ea typeface="Muli"/>
                <a:cs typeface="Muli"/>
                <a:sym typeface="Muli"/>
              </a:rPr>
              <a:t>Poll Buddy members can work directly with the repo through </a:t>
            </a:r>
            <a:br>
              <a:rPr lang="en" sz="1700">
                <a:latin typeface="Muli"/>
                <a:ea typeface="Muli"/>
                <a:cs typeface="Muli"/>
                <a:sym typeface="Muli"/>
              </a:rPr>
            </a:br>
            <a:r>
              <a:rPr lang="en" sz="1700">
                <a:latin typeface="Muli"/>
                <a:ea typeface="Muli"/>
                <a:cs typeface="Muli"/>
                <a:sym typeface="Muli"/>
              </a:rPr>
              <a:t>branches and pull requests. Outside contributors can fork and PR.</a:t>
            </a:r>
            <a:endParaRPr sz="1700">
              <a:latin typeface="Muli"/>
              <a:ea typeface="Muli"/>
              <a:cs typeface="Muli"/>
              <a:sym typeface="Muli"/>
            </a:endParaRPr>
          </a:p>
          <a:p>
            <a:pPr indent="-260350" lvl="0" marL="342900" rtl="0" algn="l">
              <a:lnSpc>
                <a:spcPct val="150000"/>
              </a:lnSpc>
              <a:spcBef>
                <a:spcPts val="0"/>
              </a:spcBef>
              <a:spcAft>
                <a:spcPts val="0"/>
              </a:spcAft>
              <a:buSzPts val="1700"/>
              <a:buFont typeface="Muli"/>
              <a:buChar char="⬡"/>
            </a:pPr>
            <a:r>
              <a:rPr lang="en" sz="1700">
                <a:latin typeface="Muli"/>
                <a:ea typeface="Muli"/>
                <a:cs typeface="Muli"/>
                <a:sym typeface="Muli"/>
              </a:rPr>
              <a:t>Github issue list gives potential tasks to work on. </a:t>
            </a:r>
            <a:endParaRPr sz="1700">
              <a:latin typeface="Muli"/>
              <a:ea typeface="Muli"/>
              <a:cs typeface="Muli"/>
              <a:sym typeface="Muli"/>
            </a:endParaRPr>
          </a:p>
          <a:p>
            <a:pPr indent="-260350" lvl="0" marL="342900" rtl="0" algn="l">
              <a:lnSpc>
                <a:spcPct val="150000"/>
              </a:lnSpc>
              <a:spcBef>
                <a:spcPts val="0"/>
              </a:spcBef>
              <a:spcAft>
                <a:spcPts val="0"/>
              </a:spcAft>
              <a:buSzPts val="1700"/>
              <a:buFont typeface="Muli"/>
              <a:buChar char="⬡"/>
            </a:pPr>
            <a:r>
              <a:rPr lang="en" sz="1700">
                <a:latin typeface="Muli"/>
                <a:ea typeface="Muli"/>
                <a:cs typeface="Muli"/>
                <a:sym typeface="Muli"/>
              </a:rPr>
              <a:t>We also have a Contribution Guide and Wiki with ever expanding documentation.</a:t>
            </a:r>
            <a:endParaRPr sz="1700">
              <a:latin typeface="Muli"/>
              <a:ea typeface="Muli"/>
              <a:cs typeface="Muli"/>
              <a:sym typeface="Muli"/>
            </a:endParaRPr>
          </a:p>
        </p:txBody>
      </p:sp>
      <p:pic>
        <p:nvPicPr>
          <p:cNvPr id="93" name="Google Shape;93;p17"/>
          <p:cNvPicPr preferRelativeResize="0"/>
          <p:nvPr/>
        </p:nvPicPr>
        <p:blipFill rotWithShape="1">
          <a:blip r:embed="rId4">
            <a:alphaModFix/>
          </a:blip>
          <a:srcRect b="0" l="0" r="0" t="0"/>
          <a:stretch/>
        </p:blipFill>
        <p:spPr>
          <a:xfrm>
            <a:off x="4851426" y="127775"/>
            <a:ext cx="4164101" cy="2218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Managing the Project</a:t>
            </a:r>
            <a:endParaRPr>
              <a:solidFill>
                <a:schemeClr val="lt1"/>
              </a:solidFill>
            </a:endParaRPr>
          </a:p>
        </p:txBody>
      </p:sp>
      <p:sp>
        <p:nvSpPr>
          <p:cNvPr id="99" name="Google Shape;99;p18"/>
          <p:cNvSpPr txBox="1"/>
          <p:nvPr>
            <p:ph idx="1" type="body"/>
          </p:nvPr>
        </p:nvSpPr>
        <p:spPr>
          <a:xfrm>
            <a:off x="580550" y="1240475"/>
            <a:ext cx="5954100" cy="1710000"/>
          </a:xfrm>
          <a:prstGeom prst="rect">
            <a:avLst/>
          </a:prstGeom>
        </p:spPr>
        <p:txBody>
          <a:bodyPr anchorCtr="0" anchor="t" bIns="0" lIns="0" spcFirstLastPara="1" rIns="0" wrap="square" tIns="0">
            <a:noAutofit/>
          </a:bodyPr>
          <a:lstStyle/>
          <a:p>
            <a:pPr indent="-279400" lvl="0" marL="342900" rtl="0" algn="l">
              <a:spcBef>
                <a:spcPts val="600"/>
              </a:spcBef>
              <a:spcAft>
                <a:spcPts val="0"/>
              </a:spcAft>
              <a:buSzPts val="2000"/>
              <a:buChar char="⬡"/>
            </a:pPr>
            <a:r>
              <a:rPr lang="en" sz="2000"/>
              <a:t>Milestones were broken down into months and issues per month.</a:t>
            </a:r>
            <a:endParaRPr sz="2000"/>
          </a:p>
          <a:p>
            <a:pPr indent="-279400" lvl="0" marL="342900" rtl="0" algn="l">
              <a:spcBef>
                <a:spcPts val="0"/>
              </a:spcBef>
              <a:spcAft>
                <a:spcPts val="0"/>
              </a:spcAft>
              <a:buSzPts val="2000"/>
              <a:buChar char="⬡"/>
            </a:pPr>
            <a:r>
              <a:rPr lang="en" sz="2000"/>
              <a:t>Issues used as trackers for todo items. Labeled frontend / backend / other tags as relevant.</a:t>
            </a:r>
            <a:endParaRPr sz="1600">
              <a:latin typeface="Muli"/>
              <a:ea typeface="Muli"/>
              <a:cs typeface="Muli"/>
              <a:sym typeface="Muli"/>
            </a:endParaRPr>
          </a:p>
        </p:txBody>
      </p:sp>
      <p:pic>
        <p:nvPicPr>
          <p:cNvPr id="100" name="Google Shape;100;p18"/>
          <p:cNvPicPr preferRelativeResize="0"/>
          <p:nvPr/>
        </p:nvPicPr>
        <p:blipFill rotWithShape="1">
          <a:blip r:embed="rId3">
            <a:alphaModFix/>
          </a:blip>
          <a:srcRect b="15597" l="0" r="0" t="15597"/>
          <a:stretch/>
        </p:blipFill>
        <p:spPr>
          <a:xfrm>
            <a:off x="6665750" y="2093783"/>
            <a:ext cx="2355049" cy="337275"/>
          </a:xfrm>
          <a:prstGeom prst="rect">
            <a:avLst/>
          </a:prstGeom>
          <a:noFill/>
          <a:ln>
            <a:noFill/>
          </a:ln>
        </p:spPr>
      </p:pic>
      <p:pic>
        <p:nvPicPr>
          <p:cNvPr id="101" name="Google Shape;101;p18"/>
          <p:cNvPicPr preferRelativeResize="0"/>
          <p:nvPr/>
        </p:nvPicPr>
        <p:blipFill rotWithShape="1">
          <a:blip r:embed="rId4">
            <a:alphaModFix/>
          </a:blip>
          <a:srcRect b="13514" l="0" r="0" t="13514"/>
          <a:stretch/>
        </p:blipFill>
        <p:spPr>
          <a:xfrm>
            <a:off x="6665750" y="1773966"/>
            <a:ext cx="2355051" cy="319822"/>
          </a:xfrm>
          <a:prstGeom prst="rect">
            <a:avLst/>
          </a:prstGeom>
          <a:noFill/>
          <a:ln>
            <a:noFill/>
          </a:ln>
        </p:spPr>
      </p:pic>
      <p:pic>
        <p:nvPicPr>
          <p:cNvPr id="102" name="Google Shape;102;p18"/>
          <p:cNvPicPr preferRelativeResize="0"/>
          <p:nvPr/>
        </p:nvPicPr>
        <p:blipFill>
          <a:blip r:embed="rId5">
            <a:alphaModFix/>
          </a:blip>
          <a:stretch>
            <a:fillRect/>
          </a:stretch>
        </p:blipFill>
        <p:spPr>
          <a:xfrm>
            <a:off x="4537775" y="3431907"/>
            <a:ext cx="4606223" cy="1711590"/>
          </a:xfrm>
          <a:prstGeom prst="rect">
            <a:avLst/>
          </a:prstGeom>
          <a:noFill/>
          <a:ln>
            <a:noFill/>
          </a:ln>
        </p:spPr>
      </p:pic>
      <p:pic>
        <p:nvPicPr>
          <p:cNvPr id="103" name="Google Shape;103;p18"/>
          <p:cNvPicPr preferRelativeResize="0"/>
          <p:nvPr/>
        </p:nvPicPr>
        <p:blipFill rotWithShape="1">
          <a:blip r:embed="rId6">
            <a:alphaModFix/>
          </a:blip>
          <a:srcRect b="1634" l="0" r="0" t="1625"/>
          <a:stretch/>
        </p:blipFill>
        <p:spPr>
          <a:xfrm>
            <a:off x="0" y="4144175"/>
            <a:ext cx="4537774" cy="1000450"/>
          </a:xfrm>
          <a:prstGeom prst="rect">
            <a:avLst/>
          </a:prstGeom>
          <a:noFill/>
          <a:ln>
            <a:noFill/>
          </a:ln>
        </p:spPr>
      </p:pic>
      <p:pic>
        <p:nvPicPr>
          <p:cNvPr id="104" name="Google Shape;104;p18"/>
          <p:cNvPicPr preferRelativeResize="0"/>
          <p:nvPr/>
        </p:nvPicPr>
        <p:blipFill>
          <a:blip r:embed="rId7">
            <a:alphaModFix/>
          </a:blip>
          <a:stretch>
            <a:fillRect/>
          </a:stretch>
        </p:blipFill>
        <p:spPr>
          <a:xfrm>
            <a:off x="6534650" y="210329"/>
            <a:ext cx="2546074" cy="848691"/>
          </a:xfrm>
          <a:prstGeom prst="rect">
            <a:avLst/>
          </a:prstGeom>
          <a:noFill/>
          <a:ln>
            <a:noFill/>
          </a:ln>
        </p:spPr>
      </p:pic>
      <p:sp>
        <p:nvSpPr>
          <p:cNvPr id="105" name="Google Shape;105;p18"/>
          <p:cNvSpPr txBox="1"/>
          <p:nvPr>
            <p:ph idx="1" type="body"/>
          </p:nvPr>
        </p:nvSpPr>
        <p:spPr>
          <a:xfrm>
            <a:off x="51875" y="3141650"/>
            <a:ext cx="4393500" cy="94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500">
                <a:latin typeface="Muli"/>
                <a:ea typeface="Muli"/>
                <a:cs typeface="Muli"/>
                <a:sym typeface="Muli"/>
              </a:rPr>
              <a:t>1335 </a:t>
            </a:r>
            <a:r>
              <a:rPr lang="en" sz="1500"/>
              <a:t>t</a:t>
            </a:r>
            <a:r>
              <a:rPr lang="en" sz="1500">
                <a:solidFill>
                  <a:schemeClr val="lt1"/>
                </a:solidFill>
              </a:rPr>
              <a:t>otal </a:t>
            </a:r>
            <a:r>
              <a:rPr lang="en" sz="1500"/>
              <a:t>c</a:t>
            </a:r>
            <a:r>
              <a:rPr lang="en" sz="1500">
                <a:solidFill>
                  <a:schemeClr val="lt1"/>
                </a:solidFill>
              </a:rPr>
              <a:t>ommits </a:t>
            </a:r>
            <a:r>
              <a:rPr lang="en" sz="1500"/>
              <a:t>to master </a:t>
            </a:r>
            <a:r>
              <a:rPr lang="en" sz="1500">
                <a:solidFill>
                  <a:schemeClr val="lt1"/>
                </a:solidFill>
              </a:rPr>
              <a:t>(as of </a:t>
            </a:r>
            <a:r>
              <a:rPr lang="en" sz="1500"/>
              <a:t>8</a:t>
            </a:r>
            <a:r>
              <a:rPr lang="en" sz="1500">
                <a:solidFill>
                  <a:schemeClr val="lt1"/>
                </a:solidFill>
              </a:rPr>
              <a:t>/</a:t>
            </a:r>
            <a:r>
              <a:rPr lang="en" sz="1500"/>
              <a:t>13</a:t>
            </a:r>
            <a:r>
              <a:rPr lang="en" sz="1500">
                <a:solidFill>
                  <a:schemeClr val="lt1"/>
                </a:solidFill>
              </a:rPr>
              <a:t>/202</a:t>
            </a:r>
            <a:r>
              <a:rPr lang="en" sz="1500"/>
              <a:t>1</a:t>
            </a:r>
            <a:r>
              <a:rPr lang="en" sz="1500">
                <a:solidFill>
                  <a:schemeClr val="lt1"/>
                </a:solidFill>
              </a:rPr>
              <a:t>)</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500">
                <a:solidFill>
                  <a:schemeClr val="lt1"/>
                </a:solidFill>
              </a:rPr>
              <a:t>Contributions to master, excluding merge commits:</a:t>
            </a:r>
            <a:endParaRPr sz="15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ph idx="4294967295" type="ctrTitle"/>
          </p:nvPr>
        </p:nvSpPr>
        <p:spPr>
          <a:xfrm>
            <a:off x="2738700" y="399650"/>
            <a:ext cx="36666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solidFill>
                  <a:schemeClr val="lt1"/>
                </a:solidFill>
              </a:rPr>
              <a:t>Front End</a:t>
            </a:r>
            <a:endParaRPr sz="6000">
              <a:solidFill>
                <a:schemeClr val="lt1"/>
              </a:solidFill>
            </a:endParaRPr>
          </a:p>
        </p:txBody>
      </p:sp>
      <p:pic>
        <p:nvPicPr>
          <p:cNvPr id="111" name="Google Shape;111;p19"/>
          <p:cNvPicPr preferRelativeResize="0"/>
          <p:nvPr/>
        </p:nvPicPr>
        <p:blipFill>
          <a:blip r:embed="rId3">
            <a:alphaModFix/>
          </a:blip>
          <a:stretch>
            <a:fillRect/>
          </a:stretch>
        </p:blipFill>
        <p:spPr>
          <a:xfrm>
            <a:off x="3132571" y="1875143"/>
            <a:ext cx="2878850" cy="3094750"/>
          </a:xfrm>
          <a:prstGeom prst="rect">
            <a:avLst/>
          </a:prstGeom>
          <a:noFill/>
          <a:ln>
            <a:noFill/>
          </a:ln>
        </p:spPr>
      </p:pic>
      <p:pic>
        <p:nvPicPr>
          <p:cNvPr id="112" name="Google Shape;112;p19"/>
          <p:cNvPicPr preferRelativeResize="0"/>
          <p:nvPr/>
        </p:nvPicPr>
        <p:blipFill>
          <a:blip r:embed="rId4">
            <a:alphaModFix/>
          </a:blip>
          <a:stretch>
            <a:fillRect/>
          </a:stretch>
        </p:blipFill>
        <p:spPr>
          <a:xfrm>
            <a:off x="6077750" y="2779825"/>
            <a:ext cx="3095674" cy="1077500"/>
          </a:xfrm>
          <a:prstGeom prst="rect">
            <a:avLst/>
          </a:prstGeom>
          <a:noFill/>
          <a:ln>
            <a:noFill/>
          </a:ln>
        </p:spPr>
      </p:pic>
      <p:pic>
        <p:nvPicPr>
          <p:cNvPr id="113" name="Google Shape;113;p19"/>
          <p:cNvPicPr preferRelativeResize="0"/>
          <p:nvPr/>
        </p:nvPicPr>
        <p:blipFill>
          <a:blip r:embed="rId5">
            <a:alphaModFix/>
          </a:blip>
          <a:stretch>
            <a:fillRect/>
          </a:stretch>
        </p:blipFill>
        <p:spPr>
          <a:xfrm>
            <a:off x="791035" y="2660728"/>
            <a:ext cx="1549175" cy="139177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idx="1" type="body"/>
          </p:nvPr>
        </p:nvSpPr>
        <p:spPr>
          <a:xfrm>
            <a:off x="580550" y="1276350"/>
            <a:ext cx="7952700" cy="316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800">
                <a:latin typeface="Muli"/>
                <a:ea typeface="Muli"/>
                <a:cs typeface="Muli"/>
                <a:sym typeface="Muli"/>
              </a:rPr>
              <a:t>Completed:</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Login/Registration robustness fixes</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More documentation</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More account info page functionality</a:t>
            </a:r>
            <a:endParaRPr sz="1800">
              <a:latin typeface="Muli"/>
              <a:ea typeface="Muli"/>
              <a:cs typeface="Muli"/>
              <a:sym typeface="Muli"/>
            </a:endParaRPr>
          </a:p>
          <a:p>
            <a:pPr indent="0" lvl="0" marL="457200" rtl="0" algn="l">
              <a:spcBef>
                <a:spcPts val="0"/>
              </a:spcBef>
              <a:spcAft>
                <a:spcPts val="0"/>
              </a:spcAft>
              <a:buNone/>
            </a:pPr>
            <a:r>
              <a:t/>
            </a:r>
            <a:endParaRPr sz="1800">
              <a:latin typeface="Muli"/>
              <a:ea typeface="Muli"/>
              <a:cs typeface="Muli"/>
              <a:sym typeface="Muli"/>
            </a:endParaRPr>
          </a:p>
          <a:p>
            <a:pPr indent="0" lvl="0" marL="0" rtl="0" algn="l">
              <a:spcBef>
                <a:spcPts val="0"/>
              </a:spcBef>
              <a:spcAft>
                <a:spcPts val="0"/>
              </a:spcAft>
              <a:buNone/>
            </a:pPr>
            <a:r>
              <a:rPr lang="en" sz="1800">
                <a:latin typeface="Muli"/>
                <a:ea typeface="Muli"/>
                <a:cs typeface="Muli"/>
                <a:sym typeface="Muli"/>
              </a:rPr>
              <a:t>In Progress:</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Backend integration</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Early testing</a:t>
            </a:r>
            <a:endParaRPr sz="1800">
              <a:latin typeface="Muli"/>
              <a:ea typeface="Muli"/>
              <a:cs typeface="Muli"/>
              <a:sym typeface="Muli"/>
            </a:endParaRPr>
          </a:p>
        </p:txBody>
      </p:sp>
      <p:sp>
        <p:nvSpPr>
          <p:cNvPr id="119" name="Google Shape;119;p20"/>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Frontend Tasks</a:t>
            </a:r>
            <a:endParaRPr>
              <a:solidFill>
                <a:schemeClr val="lt1"/>
              </a:solidFill>
            </a:endParaRPr>
          </a:p>
        </p:txBody>
      </p:sp>
      <p:pic>
        <p:nvPicPr>
          <p:cNvPr id="120" name="Google Shape;120;p20"/>
          <p:cNvPicPr preferRelativeResize="0"/>
          <p:nvPr/>
        </p:nvPicPr>
        <p:blipFill>
          <a:blip r:embed="rId3">
            <a:alphaModFix/>
          </a:blip>
          <a:stretch>
            <a:fillRect/>
          </a:stretch>
        </p:blipFill>
        <p:spPr>
          <a:xfrm>
            <a:off x="6393325" y="1781150"/>
            <a:ext cx="2529925" cy="1581200"/>
          </a:xfrm>
          <a:prstGeom prst="rect">
            <a:avLst/>
          </a:prstGeom>
          <a:noFill/>
          <a:ln>
            <a:noFill/>
          </a:ln>
        </p:spPr>
      </p:pic>
      <p:sp>
        <p:nvSpPr>
          <p:cNvPr id="121" name="Google Shape;121;p20"/>
          <p:cNvSpPr txBox="1"/>
          <p:nvPr/>
        </p:nvSpPr>
        <p:spPr>
          <a:xfrm rot="-1071706">
            <a:off x="7299392" y="2150727"/>
            <a:ext cx="1090566" cy="771602"/>
          </a:xfrm>
          <a:prstGeom prst="rect">
            <a:avLst/>
          </a:prstGeom>
          <a:noFill/>
          <a:ln>
            <a:noFill/>
          </a:ln>
        </p:spPr>
        <p:txBody>
          <a:bodyPr anchorCtr="0" anchor="t" bIns="91425" lIns="91425" spcFirstLastPara="1" rIns="91425" wrap="square" tIns="91425">
            <a:noAutofit/>
          </a:bodyPr>
          <a:lstStyle/>
          <a:p>
            <a:pPr indent="-109220" lvl="0" marL="91440" rtl="0" algn="l">
              <a:spcBef>
                <a:spcPts val="0"/>
              </a:spcBef>
              <a:spcAft>
                <a:spcPts val="0"/>
              </a:spcAft>
              <a:buSzPts val="1000"/>
              <a:buFont typeface="Comic Sans MS"/>
              <a:buChar char="●"/>
            </a:pPr>
            <a:r>
              <a:rPr lang="en" sz="1000">
                <a:latin typeface="Comic Sans MS"/>
                <a:ea typeface="Comic Sans MS"/>
                <a:cs typeface="Comic Sans MS"/>
                <a:sym typeface="Comic Sans MS"/>
              </a:rPr>
              <a:t>Poll</a:t>
            </a:r>
            <a:endParaRPr sz="1000">
              <a:latin typeface="Comic Sans MS"/>
              <a:ea typeface="Comic Sans MS"/>
              <a:cs typeface="Comic Sans MS"/>
              <a:sym typeface="Comic Sans MS"/>
            </a:endParaRPr>
          </a:p>
          <a:p>
            <a:pPr indent="-109220" lvl="0" marL="91440" rtl="0" algn="l">
              <a:spcBef>
                <a:spcPts val="0"/>
              </a:spcBef>
              <a:spcAft>
                <a:spcPts val="0"/>
              </a:spcAft>
              <a:buSzPts val="1000"/>
              <a:buFont typeface="Comic Sans MS"/>
              <a:buChar char="●"/>
            </a:pPr>
            <a:r>
              <a:rPr lang="en" sz="1000">
                <a:latin typeface="Comic Sans MS"/>
                <a:ea typeface="Comic Sans MS"/>
                <a:cs typeface="Comic Sans MS"/>
                <a:sym typeface="Comic Sans MS"/>
              </a:rPr>
              <a:t>Buddy</a:t>
            </a:r>
            <a:endParaRPr sz="1000">
              <a:latin typeface="Comic Sans MS"/>
              <a:ea typeface="Comic Sans MS"/>
              <a:cs typeface="Comic Sans MS"/>
              <a:sym typeface="Comic Sans MS"/>
            </a:endParaRPr>
          </a:p>
          <a:p>
            <a:pPr indent="-109220" lvl="0" marL="91440" rtl="0" algn="l">
              <a:spcBef>
                <a:spcPts val="0"/>
              </a:spcBef>
              <a:spcAft>
                <a:spcPts val="0"/>
              </a:spcAft>
              <a:buSzPts val="1000"/>
              <a:buFont typeface="Comic Sans MS"/>
              <a:buChar char="●"/>
            </a:pPr>
            <a:r>
              <a:rPr lang="en" sz="1000" strike="sngStrike">
                <a:latin typeface="Comic Sans MS"/>
                <a:ea typeface="Comic Sans MS"/>
                <a:cs typeface="Comic Sans MS"/>
                <a:sym typeface="Comic Sans MS"/>
              </a:rPr>
              <a:t>Take over</a:t>
            </a:r>
            <a:endParaRPr sz="1000" strike="sngStrike">
              <a:latin typeface="Comic Sans MS"/>
              <a:ea typeface="Comic Sans MS"/>
              <a:cs typeface="Comic Sans MS"/>
              <a:sym typeface="Comic Sans MS"/>
            </a:endParaRPr>
          </a:p>
          <a:p>
            <a:pPr indent="0" lvl="0" marL="0" rtl="0" algn="l">
              <a:spcBef>
                <a:spcPts val="0"/>
              </a:spcBef>
              <a:spcAft>
                <a:spcPts val="0"/>
              </a:spcAft>
              <a:buNone/>
            </a:pPr>
            <a:r>
              <a:rPr lang="en" sz="1000">
                <a:latin typeface="Comic Sans MS"/>
                <a:ea typeface="Comic Sans MS"/>
                <a:cs typeface="Comic Sans MS"/>
                <a:sym typeface="Comic Sans MS"/>
              </a:rPr>
              <a:t>Change </a:t>
            </a:r>
            <a:r>
              <a:rPr lang="en" sz="1000">
                <a:latin typeface="Comic Sans MS"/>
                <a:ea typeface="Comic Sans MS"/>
                <a:cs typeface="Comic Sans MS"/>
                <a:sym typeface="Comic Sans MS"/>
              </a:rPr>
              <a:t>t</a:t>
            </a:r>
            <a:r>
              <a:rPr lang="en" sz="1000">
                <a:latin typeface="Comic Sans MS"/>
                <a:ea typeface="Comic Sans MS"/>
                <a:cs typeface="Comic Sans MS"/>
                <a:sym typeface="Comic Sans MS"/>
              </a:rPr>
              <a:t>he world</a:t>
            </a:r>
            <a:endParaRPr sz="1000">
              <a:latin typeface="Comic Sans MS"/>
              <a:ea typeface="Comic Sans MS"/>
              <a:cs typeface="Comic Sans MS"/>
              <a:sym typeface="Comic Sans M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1"/>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Frontend Documentation</a:t>
            </a:r>
            <a:endParaRPr/>
          </a:p>
        </p:txBody>
      </p:sp>
      <p:pic>
        <p:nvPicPr>
          <p:cNvPr id="127" name="Google Shape;127;p21"/>
          <p:cNvPicPr preferRelativeResize="0"/>
          <p:nvPr/>
        </p:nvPicPr>
        <p:blipFill>
          <a:blip r:embed="rId3">
            <a:alphaModFix/>
          </a:blip>
          <a:stretch>
            <a:fillRect/>
          </a:stretch>
        </p:blipFill>
        <p:spPr>
          <a:xfrm>
            <a:off x="1419200" y="1216375"/>
            <a:ext cx="6305601" cy="3624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ph type="title"/>
          </p:nvPr>
        </p:nvSpPr>
        <p:spPr>
          <a:xfrm>
            <a:off x="580550" y="205975"/>
            <a:ext cx="74706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Frontend UI Toggles</a:t>
            </a:r>
            <a:endParaRPr/>
          </a:p>
        </p:txBody>
      </p:sp>
      <p:pic>
        <p:nvPicPr>
          <p:cNvPr id="133" name="Google Shape;133;p22"/>
          <p:cNvPicPr preferRelativeResize="0"/>
          <p:nvPr/>
        </p:nvPicPr>
        <p:blipFill>
          <a:blip r:embed="rId3">
            <a:alphaModFix/>
          </a:blip>
          <a:stretch>
            <a:fillRect/>
          </a:stretch>
        </p:blipFill>
        <p:spPr>
          <a:xfrm>
            <a:off x="4428195" y="2004100"/>
            <a:ext cx="4630830" cy="2177875"/>
          </a:xfrm>
          <a:prstGeom prst="rect">
            <a:avLst/>
          </a:prstGeom>
          <a:noFill/>
          <a:ln>
            <a:noFill/>
          </a:ln>
        </p:spPr>
      </p:pic>
      <p:pic>
        <p:nvPicPr>
          <p:cNvPr id="134" name="Google Shape;134;p22"/>
          <p:cNvPicPr preferRelativeResize="0"/>
          <p:nvPr/>
        </p:nvPicPr>
        <p:blipFill>
          <a:blip r:embed="rId4">
            <a:alphaModFix/>
          </a:blip>
          <a:stretch>
            <a:fillRect/>
          </a:stretch>
        </p:blipFill>
        <p:spPr>
          <a:xfrm>
            <a:off x="240275" y="2004100"/>
            <a:ext cx="4045945" cy="2177874"/>
          </a:xfrm>
          <a:prstGeom prst="rect">
            <a:avLst/>
          </a:prstGeom>
          <a:noFill/>
          <a:ln>
            <a:noFill/>
          </a:ln>
        </p:spPr>
      </p:pic>
      <p:sp>
        <p:nvSpPr>
          <p:cNvPr id="135" name="Google Shape;135;p22"/>
          <p:cNvSpPr txBox="1"/>
          <p:nvPr/>
        </p:nvSpPr>
        <p:spPr>
          <a:xfrm>
            <a:off x="240275" y="1505975"/>
            <a:ext cx="4045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FFFF"/>
                </a:solidFill>
                <a:latin typeface="Muli"/>
                <a:ea typeface="Muli"/>
                <a:cs typeface="Muli"/>
                <a:sym typeface="Muli"/>
              </a:rPr>
              <a:t>User Log Out Everywhere Toggle</a:t>
            </a:r>
            <a:endParaRPr b="1">
              <a:solidFill>
                <a:srgbClr val="FFFFFF"/>
              </a:solidFill>
              <a:latin typeface="Muli"/>
              <a:ea typeface="Muli"/>
              <a:cs typeface="Muli"/>
              <a:sym typeface="Muli"/>
            </a:endParaRPr>
          </a:p>
        </p:txBody>
      </p:sp>
      <p:sp>
        <p:nvSpPr>
          <p:cNvPr id="136" name="Google Shape;136;p22"/>
          <p:cNvSpPr txBox="1"/>
          <p:nvPr/>
        </p:nvSpPr>
        <p:spPr>
          <a:xfrm>
            <a:off x="4486113" y="1505975"/>
            <a:ext cx="4515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FFFF"/>
                </a:solidFill>
                <a:latin typeface="Muli"/>
                <a:ea typeface="Muli"/>
                <a:cs typeface="Muli"/>
                <a:sym typeface="Muli"/>
              </a:rPr>
              <a:t>Dynamic Question Randomization </a:t>
            </a:r>
            <a:r>
              <a:rPr b="1" lang="en">
                <a:solidFill>
                  <a:srgbClr val="FFFFFF"/>
                </a:solidFill>
                <a:latin typeface="Muli"/>
                <a:ea typeface="Muli"/>
                <a:cs typeface="Muli"/>
                <a:sym typeface="Muli"/>
              </a:rPr>
              <a:t>Toggle</a:t>
            </a:r>
            <a:endParaRPr b="1">
              <a:solidFill>
                <a:srgbClr val="FFFFFF"/>
              </a:solidFill>
              <a:latin typeface="Muli"/>
              <a:ea typeface="Muli"/>
              <a:cs typeface="Muli"/>
              <a:sym typeface="Mul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3"/>
          <p:cNvSpPr txBox="1"/>
          <p:nvPr>
            <p:ph type="title"/>
          </p:nvPr>
        </p:nvSpPr>
        <p:spPr>
          <a:xfrm>
            <a:off x="580550" y="205975"/>
            <a:ext cx="74706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Frontend UI </a:t>
            </a:r>
            <a:r>
              <a:rPr lang="en"/>
              <a:t>Touch Ups</a:t>
            </a:r>
            <a:endParaRPr/>
          </a:p>
        </p:txBody>
      </p:sp>
      <p:pic>
        <p:nvPicPr>
          <p:cNvPr id="142" name="Google Shape;142;p23"/>
          <p:cNvPicPr preferRelativeResize="0"/>
          <p:nvPr/>
        </p:nvPicPr>
        <p:blipFill>
          <a:blip r:embed="rId3">
            <a:alphaModFix/>
          </a:blip>
          <a:stretch>
            <a:fillRect/>
          </a:stretch>
        </p:blipFill>
        <p:spPr>
          <a:xfrm>
            <a:off x="290925" y="2015700"/>
            <a:ext cx="3895007" cy="2177875"/>
          </a:xfrm>
          <a:prstGeom prst="rect">
            <a:avLst/>
          </a:prstGeom>
          <a:noFill/>
          <a:ln>
            <a:noFill/>
          </a:ln>
        </p:spPr>
      </p:pic>
      <p:pic>
        <p:nvPicPr>
          <p:cNvPr id="143" name="Google Shape;143;p23"/>
          <p:cNvPicPr preferRelativeResize="0"/>
          <p:nvPr/>
        </p:nvPicPr>
        <p:blipFill>
          <a:blip r:embed="rId4">
            <a:alphaModFix/>
          </a:blip>
          <a:stretch>
            <a:fillRect/>
          </a:stretch>
        </p:blipFill>
        <p:spPr>
          <a:xfrm>
            <a:off x="4358670" y="2015700"/>
            <a:ext cx="4630830" cy="2177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